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  <p:sldMasterId id="2147483735" r:id="rId3"/>
    <p:sldMasterId id="2147483749" r:id="rId4"/>
    <p:sldMasterId id="2147483762" r:id="rId5"/>
    <p:sldMasterId id="2147483776" r:id="rId6"/>
    <p:sldMasterId id="2147483788" r:id="rId7"/>
    <p:sldMasterId id="2147483804" r:id="rId8"/>
    <p:sldMasterId id="2147483817" r:id="rId9"/>
    <p:sldMasterId id="2147483830" r:id="rId10"/>
    <p:sldMasterId id="2147483845" r:id="rId11"/>
    <p:sldMasterId id="2147483857" r:id="rId12"/>
  </p:sldMasterIdLst>
  <p:notesMasterIdLst>
    <p:notesMasterId r:id="rId34"/>
  </p:notesMasterIdLst>
  <p:handoutMasterIdLst>
    <p:handoutMasterId r:id="rId35"/>
  </p:handoutMasterIdLst>
  <p:sldIdLst>
    <p:sldId id="916" r:id="rId13"/>
    <p:sldId id="912" r:id="rId14"/>
    <p:sldId id="917" r:id="rId15"/>
    <p:sldId id="910" r:id="rId16"/>
    <p:sldId id="970" r:id="rId17"/>
    <p:sldId id="972" r:id="rId18"/>
    <p:sldId id="975" r:id="rId19"/>
    <p:sldId id="973" r:id="rId20"/>
    <p:sldId id="974" r:id="rId21"/>
    <p:sldId id="982" r:id="rId22"/>
    <p:sldId id="809" r:id="rId23"/>
    <p:sldId id="984" r:id="rId24"/>
    <p:sldId id="988" r:id="rId25"/>
    <p:sldId id="995" r:id="rId26"/>
    <p:sldId id="992" r:id="rId27"/>
    <p:sldId id="994" r:id="rId28"/>
    <p:sldId id="987" r:id="rId29"/>
    <p:sldId id="996" r:id="rId30"/>
    <p:sldId id="980" r:id="rId31"/>
    <p:sldId id="983" r:id="rId32"/>
    <p:sldId id="993" r:id="rId33"/>
  </p:sldIdLst>
  <p:sldSz cx="9906000" cy="6858000" type="A4"/>
  <p:notesSz cx="10017125" cy="6886575"/>
  <p:defaultTextStyle>
    <a:defPPr>
      <a:defRPr lang="id-ID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3CC"/>
    <a:srgbClr val="0066FF"/>
    <a:srgbClr val="FFFF00"/>
    <a:srgbClr val="FFCC00"/>
    <a:srgbClr val="FF9933"/>
    <a:srgbClr val="FFFF99"/>
    <a:srgbClr val="FFFF66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00" autoAdjust="0"/>
    <p:restoredTop sz="95341" autoAdjust="0"/>
  </p:normalViewPr>
  <p:slideViewPr>
    <p:cSldViewPr>
      <p:cViewPr varScale="1">
        <p:scale>
          <a:sx n="66" d="100"/>
          <a:sy n="66" d="100"/>
        </p:scale>
        <p:origin x="-1596" y="-108"/>
      </p:cViewPr>
      <p:guideLst>
        <p:guide orient="horz" pos="2160"/>
        <p:guide pos="2880"/>
        <p:guide pos="3120"/>
      </p:guideLst>
    </p:cSldViewPr>
  </p:slideViewPr>
  <p:outlineViewPr>
    <p:cViewPr>
      <p:scale>
        <a:sx n="33" d="100"/>
        <a:sy n="33" d="100"/>
      </p:scale>
      <p:origin x="0" y="2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846" cy="344660"/>
          </a:xfrm>
          <a:prstGeom prst="rect">
            <a:avLst/>
          </a:prstGeom>
        </p:spPr>
        <p:txBody>
          <a:bodyPr vert="horz" lIns="92399" tIns="46199" rIns="92399" bIns="461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2942" y="0"/>
            <a:ext cx="4341846" cy="344660"/>
          </a:xfrm>
          <a:prstGeom prst="rect">
            <a:avLst/>
          </a:prstGeom>
        </p:spPr>
        <p:txBody>
          <a:bodyPr vert="horz" lIns="92399" tIns="46199" rIns="92399" bIns="461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B203B8D-0C22-4073-A2C3-2C6AD3BBE003}" type="datetimeFigureOut">
              <a:rPr lang="id-ID"/>
              <a:pPr>
                <a:defRPr/>
              </a:pPr>
              <a:t>27/04/2019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40816"/>
            <a:ext cx="4341846" cy="344660"/>
          </a:xfrm>
          <a:prstGeom prst="rect">
            <a:avLst/>
          </a:prstGeom>
        </p:spPr>
        <p:txBody>
          <a:bodyPr vert="horz" lIns="92399" tIns="46199" rIns="92399" bIns="461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2942" y="6540816"/>
            <a:ext cx="4341846" cy="344660"/>
          </a:xfrm>
          <a:prstGeom prst="rect">
            <a:avLst/>
          </a:prstGeom>
        </p:spPr>
        <p:txBody>
          <a:bodyPr vert="horz" lIns="92399" tIns="46199" rIns="92399" bIns="461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66CD3D8-F9F5-40CA-B059-1B802475832C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0541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846" cy="344660"/>
          </a:xfrm>
          <a:prstGeom prst="rect">
            <a:avLst/>
          </a:prstGeom>
        </p:spPr>
        <p:txBody>
          <a:bodyPr vert="horz" lIns="92399" tIns="46199" rIns="92399" bIns="4619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2942" y="0"/>
            <a:ext cx="4341846" cy="344660"/>
          </a:xfrm>
          <a:prstGeom prst="rect">
            <a:avLst/>
          </a:prstGeom>
        </p:spPr>
        <p:txBody>
          <a:bodyPr vert="horz" lIns="92399" tIns="46199" rIns="92399" bIns="4619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19995A4-1461-480D-A37E-B75E9BE0B29D}" type="datetimeFigureOut">
              <a:rPr lang="id-ID"/>
              <a:pPr>
                <a:defRPr/>
              </a:pPr>
              <a:t>27/04/2019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15938"/>
            <a:ext cx="3730625" cy="2582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99" tIns="46199" rIns="92399" bIns="46199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245" y="3271509"/>
            <a:ext cx="8014636" cy="3098628"/>
          </a:xfrm>
          <a:prstGeom prst="rect">
            <a:avLst/>
          </a:prstGeom>
        </p:spPr>
        <p:txBody>
          <a:bodyPr vert="horz" lIns="92399" tIns="46199" rIns="92399" bIns="4619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40816"/>
            <a:ext cx="4341846" cy="344660"/>
          </a:xfrm>
          <a:prstGeom prst="rect">
            <a:avLst/>
          </a:prstGeom>
        </p:spPr>
        <p:txBody>
          <a:bodyPr vert="horz" lIns="92399" tIns="46199" rIns="92399" bIns="4619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2942" y="6540816"/>
            <a:ext cx="4341846" cy="344660"/>
          </a:xfrm>
          <a:prstGeom prst="rect">
            <a:avLst/>
          </a:prstGeom>
        </p:spPr>
        <p:txBody>
          <a:bodyPr vert="horz" lIns="92399" tIns="46199" rIns="92399" bIns="4619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D8DCA76-D8C5-4910-AE7F-1ED1E797E67F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737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8DCA76-D8C5-4910-AE7F-1ED1E797E67F}" type="slidenum">
              <a:rPr lang="id-ID" smtClean="0"/>
              <a:pPr>
                <a:defRPr/>
              </a:pPr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03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DFCE081-8A89-46AC-A3BA-828368CF0274}" type="slidenum">
              <a:rPr lang="id-ID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id-ID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7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 userDrawn="1"/>
        </p:nvSpPr>
        <p:spPr>
          <a:xfrm>
            <a:off x="-35" y="0"/>
            <a:ext cx="9906035" cy="4797152"/>
          </a:xfrm>
          <a:prstGeom prst="flowChartDocument">
            <a:avLst/>
          </a:prstGeom>
          <a:gradFill flip="none" rotWithShape="1">
            <a:gsLst>
              <a:gs pos="0">
                <a:srgbClr val="06106A">
                  <a:alpha val="0"/>
                </a:srgbClr>
              </a:gs>
              <a:gs pos="50000">
                <a:srgbClr val="06106A">
                  <a:alpha val="8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/>
          </a:p>
        </p:txBody>
      </p:sp>
      <p:sp>
        <p:nvSpPr>
          <p:cNvPr id="5" name="Flowchart: Document 4"/>
          <p:cNvSpPr/>
          <p:nvPr userDrawn="1"/>
        </p:nvSpPr>
        <p:spPr>
          <a:xfrm>
            <a:off x="0" y="3"/>
            <a:ext cx="9906000" cy="4581525"/>
          </a:xfrm>
          <a:prstGeom prst="flowChartDocumen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/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0882" y="3933825"/>
            <a:ext cx="81862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 userDrawn="1"/>
        </p:nvSpPr>
        <p:spPr>
          <a:xfrm>
            <a:off x="95216" y="142852"/>
            <a:ext cx="571504" cy="500066"/>
          </a:xfrm>
          <a:prstGeom prst="ellipse">
            <a:avLst/>
          </a:prstGeom>
          <a:blipFill>
            <a:blip r:embed="rId4" cstate="email"/>
            <a:srcRect/>
            <a:stretch>
              <a:fillRect l="-26341" t="-15438" r="-26713" b="-39838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8" name="Oval 7"/>
          <p:cNvSpPr/>
          <p:nvPr userDrawn="1"/>
        </p:nvSpPr>
        <p:spPr>
          <a:xfrm>
            <a:off x="1381100" y="116632"/>
            <a:ext cx="581432" cy="526286"/>
          </a:xfrm>
          <a:prstGeom prst="ellipse">
            <a:avLst/>
          </a:prstGeom>
          <a:blipFill>
            <a:blip r:embed="rId5" cstate="email"/>
            <a:srcRect/>
            <a:stretch>
              <a:fillRect l="-25107" t="-17171" r="-27637" b="-37263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9" name="Oval 8"/>
          <p:cNvSpPr/>
          <p:nvPr userDrawn="1"/>
        </p:nvSpPr>
        <p:spPr>
          <a:xfrm>
            <a:off x="738158" y="138864"/>
            <a:ext cx="571504" cy="504054"/>
          </a:xfrm>
          <a:prstGeom prst="ellipse">
            <a:avLst/>
          </a:prstGeom>
          <a:blipFill>
            <a:blip r:embed="rId6" cstate="email"/>
            <a:srcRect/>
            <a:stretch>
              <a:fillRect l="-26581" t="-17034" r="-28011" b="-41286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0" name="Oval 9"/>
          <p:cNvSpPr/>
          <p:nvPr userDrawn="1"/>
        </p:nvSpPr>
        <p:spPr>
          <a:xfrm>
            <a:off x="2024046" y="142852"/>
            <a:ext cx="571503" cy="500066"/>
          </a:xfrm>
          <a:prstGeom prst="ellipse">
            <a:avLst/>
          </a:prstGeom>
          <a:blipFill>
            <a:blip r:embed="rId7" cstate="email"/>
            <a:srcRect/>
            <a:stretch>
              <a:fillRect l="-27517" t="-12559" r="-33309" b="-34375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921" y="1285862"/>
            <a:ext cx="9364331" cy="928693"/>
          </a:xfrm>
        </p:spPr>
        <p:txBody>
          <a:bodyPr/>
          <a:lstStyle>
            <a:lvl1pPr algn="r">
              <a:defRPr sz="4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921" y="2285992"/>
            <a:ext cx="9364331" cy="500066"/>
          </a:xfrm>
        </p:spPr>
        <p:txBody>
          <a:bodyPr>
            <a:normAutofit/>
          </a:bodyPr>
          <a:lstStyle>
            <a:lvl1pPr marL="0" indent="0" algn="r">
              <a:buNone/>
              <a:defRPr sz="2400" b="1" baseline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0" y="307982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3" y="6550032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7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1600204"/>
            <a:ext cx="9441722" cy="4525963"/>
          </a:xfrm>
        </p:spPr>
        <p:txBody>
          <a:bodyPr vert="eaVert"/>
          <a:lstStyle>
            <a:lvl1pPr>
              <a:defRPr baseline="0"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82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0910944-FEBA-4298-BC3C-1BD59E61A465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A328CB39-7E31-8D4B-A648-820C2CD5FBBE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8609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226D94E2-C919-1D44-A679-9556C95A3B35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1752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0FB04BD8-42E5-1B47-881F-48DA05947166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9812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74C86E26-BF05-714C-B9A2-727628943F41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2413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D03E13BF-99B4-614F-A675-FA5B51B38337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1080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BB6653D2-F5A0-5643-9237-BFF098FB13DC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7889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0A93BFFD-F996-9A49-815A-F17B376657D0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6069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AC4A0C34-E29E-D842-85F5-78B12D219266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922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CEFC70A3-1AC9-9240-9B5C-DD1BC2C6AC35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413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0F69FFB6-E73E-BC4E-B49E-030227193501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82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0" y="307982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05837" y="6556382"/>
            <a:ext cx="1205575" cy="214313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E193C6C-F9F8-4CB2-AADE-BD32B88D31C7}" type="slidenum">
              <a:rPr lang="id-ID" sz="1200" b="1" smtClean="0">
                <a:solidFill>
                  <a:schemeClr val="tx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sz="1200" b="1" dirty="0">
              <a:solidFill>
                <a:schemeClr val="tx1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3" y="6550032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7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61691" y="642924"/>
            <a:ext cx="2012170" cy="5483245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642924"/>
            <a:ext cx="7291440" cy="548324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233857"/>
            <a:ext cx="8204201" cy="756745"/>
          </a:xfrm>
        </p:spPr>
        <p:txBody>
          <a:bodyPr bIns="0" anchor="t">
            <a:normAutofit/>
          </a:bodyPr>
          <a:lstStyle>
            <a:lvl1pPr algn="l">
              <a:lnSpc>
                <a:spcPct val="100000"/>
              </a:lnSpc>
              <a:defRPr sz="1846" b="1" baseline="0"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5417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 sz="1292"/>
            </a:lvl1pPr>
          </a:lstStyle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id-ID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26th 2016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26424" y="654005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 sz="1108">
                <a:solidFill>
                  <a:srgbClr val="323232"/>
                </a:solidFill>
              </a:defRPr>
            </a:lvl1pPr>
          </a:lstStyle>
          <a:p>
            <a:pPr defTabSz="422041"/>
            <a:fld id="{1459091E-4DD0-4862-A5D6-0CD4C4DC0C84}" type="slidenum">
              <a:rPr lang="en-US" smtClean="0"/>
              <a:pPr defTabSz="422041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"/>
            <a:ext cx="9906000" cy="4571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62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4267200" y="6540050"/>
            <a:ext cx="149167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8" dirty="0">
                <a:solidFill>
                  <a:prstClr val="black">
                    <a:lumMod val="75000"/>
                    <a:lumOff val="25000"/>
                  </a:prstClr>
                </a:solidFill>
              </a:rPr>
              <a:t>Skha Consulting</a:t>
            </a:r>
          </a:p>
        </p:txBody>
      </p:sp>
    </p:spTree>
    <p:extLst>
      <p:ext uri="{BB962C8B-B14F-4D97-AF65-F5344CB8AC3E}">
        <p14:creationId xmlns:p14="http://schemas.microsoft.com/office/powerpoint/2010/main" val="28960269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 userDrawn="1"/>
        </p:nvSpPr>
        <p:spPr>
          <a:xfrm>
            <a:off x="-35" y="0"/>
            <a:ext cx="9906035" cy="4797152"/>
          </a:xfrm>
          <a:prstGeom prst="flowChartDocument">
            <a:avLst/>
          </a:prstGeom>
          <a:gradFill flip="none" rotWithShape="1">
            <a:gsLst>
              <a:gs pos="0">
                <a:srgbClr val="06106A">
                  <a:alpha val="0"/>
                </a:srgbClr>
              </a:gs>
              <a:gs pos="50000">
                <a:srgbClr val="06106A">
                  <a:alpha val="8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5" name="Flowchart: Document 4"/>
          <p:cNvSpPr/>
          <p:nvPr userDrawn="1"/>
        </p:nvSpPr>
        <p:spPr>
          <a:xfrm>
            <a:off x="0" y="0"/>
            <a:ext cx="9906000" cy="4581525"/>
          </a:xfrm>
          <a:prstGeom prst="flowChartDocumen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75" y="3933825"/>
            <a:ext cx="81756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 userDrawn="1"/>
        </p:nvSpPr>
        <p:spPr>
          <a:xfrm>
            <a:off x="818547" y="116632"/>
            <a:ext cx="546061" cy="504056"/>
          </a:xfrm>
          <a:prstGeom prst="ellipse">
            <a:avLst/>
          </a:prstGeom>
          <a:blipFill>
            <a:blip r:embed="rId4" cstate="email"/>
            <a:srcRect/>
            <a:stretch>
              <a:fillRect l="-26341" t="-15438" r="-26713" b="-39838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442617" y="116632"/>
            <a:ext cx="645345" cy="504056"/>
          </a:xfrm>
          <a:prstGeom prst="ellipse">
            <a:avLst/>
          </a:prstGeom>
          <a:blipFill>
            <a:blip r:embed="rId5" cstate="email"/>
            <a:srcRect/>
            <a:stretch>
              <a:fillRect l="-25107" t="-17171" r="-27637" b="-37263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94477" y="116632"/>
            <a:ext cx="546060" cy="504054"/>
          </a:xfrm>
          <a:prstGeom prst="ellipse">
            <a:avLst/>
          </a:prstGeom>
          <a:blipFill>
            <a:blip r:embed="rId6" cstate="email"/>
            <a:srcRect/>
            <a:stretch>
              <a:fillRect l="-26581" t="-17034" r="-28011" b="-41286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2165226" y="116633"/>
            <a:ext cx="624069" cy="504056"/>
          </a:xfrm>
          <a:prstGeom prst="ellipse">
            <a:avLst/>
          </a:prstGeom>
          <a:blipFill>
            <a:blip r:embed="rId7" cstate="email"/>
            <a:srcRect/>
            <a:stretch>
              <a:fillRect l="-27517" t="-12559" r="-33309" b="-34375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921" y="1285862"/>
            <a:ext cx="9364331" cy="928693"/>
          </a:xfrm>
        </p:spPr>
        <p:txBody>
          <a:bodyPr/>
          <a:lstStyle>
            <a:lvl1pPr algn="r">
              <a:defRPr sz="4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921" y="2285992"/>
            <a:ext cx="9364331" cy="500066"/>
          </a:xfrm>
        </p:spPr>
        <p:txBody>
          <a:bodyPr>
            <a:normAutofit/>
          </a:bodyPr>
          <a:lstStyle>
            <a:lvl1pPr marL="0" indent="0" algn="r">
              <a:buNone/>
              <a:defRPr sz="2400" b="1" baseline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325104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54" y="428604"/>
            <a:ext cx="9596505" cy="989034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54" y="1600200"/>
            <a:ext cx="9596505" cy="4686320"/>
          </a:xfrm>
        </p:spPr>
        <p:txBody>
          <a:bodyPr>
            <a:normAutofit/>
          </a:bodyPr>
          <a:lstStyle>
            <a:lvl1pPr>
              <a:defRPr sz="2800" baseline="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5C1797-D572-4C65-8AA9-D335AE2C9E61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423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3"/>
            <a:ext cx="8420100" cy="1362075"/>
          </a:xfrm>
        </p:spPr>
        <p:txBody>
          <a:bodyPr anchor="t"/>
          <a:lstStyle>
            <a:lvl1pPr algn="l">
              <a:defRPr sz="4000" b="1" cap="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 b="0" baseline="0"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4F2860-413C-4D02-8903-142B00DBDE0A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591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139" y="1600206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2941" y="1600206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80D3BE-3F09-457E-8219-76D4C3BFDEAC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345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139" y="1535113"/>
            <a:ext cx="456256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139" y="2174875"/>
            <a:ext cx="456256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04" y="1535113"/>
            <a:ext cx="4564360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04" y="2174875"/>
            <a:ext cx="4564360" cy="3951288"/>
          </a:xfrm>
        </p:spPr>
        <p:txBody>
          <a:bodyPr/>
          <a:lstStyle>
            <a:lvl1pPr>
              <a:defRPr sz="2400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CE78DA-8458-461F-9F4C-33A077E280BD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164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28686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7BE433-94DC-486B-B561-D80A9E85AE64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607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2F4D54-A512-4950-956E-F43602C0AAA4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62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46" y="504845"/>
            <a:ext cx="3522167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504847"/>
            <a:ext cx="580089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 baseline="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146" y="1666900"/>
            <a:ext cx="3522167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A137FA-F1AB-4978-B3E7-03E84E1165AC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740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id-ID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DA18EB-10A6-421A-B993-FBB356920DD8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72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59661" y="-50799"/>
            <a:ext cx="3588677" cy="6952867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32" name="Shape 32"/>
          <p:cNvSpPr/>
          <p:nvPr/>
        </p:nvSpPr>
        <p:spPr>
          <a:xfrm flipH="1">
            <a:off x="-978832" y="-23415"/>
            <a:ext cx="1905800" cy="998800"/>
          </a:xfrm>
          <a:prstGeom prst="parallelogram">
            <a:avLst>
              <a:gd name="adj" fmla="val 5154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 flipH="1">
            <a:off x="511478" y="-12699"/>
            <a:ext cx="561600" cy="9988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 flipH="1">
            <a:off x="804869" y="363801"/>
            <a:ext cx="8131175" cy="998800"/>
          </a:xfrm>
          <a:prstGeom prst="parallelogram">
            <a:avLst>
              <a:gd name="adj" fmla="val 5154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 flipH="1">
            <a:off x="8516753" y="363801"/>
            <a:ext cx="1905800" cy="998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 flipH="1">
            <a:off x="1072906" y="6567801"/>
            <a:ext cx="9067175" cy="304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196975" y="368100"/>
            <a:ext cx="7284875" cy="9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196975" y="1703500"/>
            <a:ext cx="8213725" cy="4864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644475" cy="97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529977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1600206"/>
            <a:ext cx="9441722" cy="4525963"/>
          </a:xfrm>
        </p:spPr>
        <p:txBody>
          <a:bodyPr vert="eaVert"/>
          <a:lstStyle>
            <a:lvl1pPr>
              <a:defRPr baseline="0"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9E3C70-36AC-4BB2-811A-DD09B36E60A3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046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05838" y="6556375"/>
            <a:ext cx="1204912" cy="214313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fld id="{A4AB71FF-84E1-40F1-8ACA-A828B9164448}" type="slidenum">
              <a:rPr lang="id-ID" altLang="id-ID" sz="1200" b="1" smtClean="0">
                <a:solidFill>
                  <a:prstClr val="black"/>
                </a:solidFill>
              </a:rPr>
              <a:pPr algn="r">
                <a:defRPr/>
              </a:pPr>
              <a:t>‹#›</a:t>
            </a:fld>
            <a:endParaRPr lang="id-ID" altLang="id-ID" sz="1200" b="1" smtClean="0">
              <a:solidFill>
                <a:prstClr val="black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61691" y="642931"/>
            <a:ext cx="2012170" cy="5483245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642931"/>
            <a:ext cx="7291440" cy="548324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930374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1"/>
          <p:cNvSpPr>
            <a:spLocks/>
          </p:cNvSpPr>
          <p:nvPr/>
        </p:nvSpPr>
        <p:spPr bwMode="auto">
          <a:xfrm>
            <a:off x="-60325" y="-50800"/>
            <a:ext cx="3589338" cy="6953250"/>
          </a:xfrm>
          <a:custGeom>
            <a:avLst/>
            <a:gdLst>
              <a:gd name="T0" fmla="*/ 2147483646 w 132505"/>
              <a:gd name="T1" fmla="*/ 2147483646 h 208586"/>
              <a:gd name="T2" fmla="*/ 2147483646 w 132505"/>
              <a:gd name="T3" fmla="*/ 0 h 208586"/>
              <a:gd name="T4" fmla="*/ 0 w 132505"/>
              <a:gd name="T5" fmla="*/ 2147483646 h 208586"/>
              <a:gd name="T6" fmla="*/ 2147483646 w 132505"/>
              <a:gd name="T7" fmla="*/ 2147483646 h 208586"/>
              <a:gd name="T8" fmla="*/ 0 60000 65536"/>
              <a:gd name="T9" fmla="*/ 0 60000 65536"/>
              <a:gd name="T10" fmla="*/ 0 60000 65536"/>
              <a:gd name="T11" fmla="*/ 0 60000 65536"/>
              <a:gd name="T12" fmla="*/ 0 w 132505"/>
              <a:gd name="T13" fmla="*/ 0 h 208586"/>
              <a:gd name="T14" fmla="*/ 132505 w 132505"/>
              <a:gd name="T15" fmla="*/ 208586 h 2085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lnTo>
                  <a:pt x="132505" y="207264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id-ID" smtClean="0">
              <a:solidFill>
                <a:prstClr val="black"/>
              </a:solidFill>
            </a:endParaRPr>
          </a:p>
        </p:txBody>
      </p:sp>
      <p:sp>
        <p:nvSpPr>
          <p:cNvPr id="5" name="Shape 32"/>
          <p:cNvSpPr/>
          <p:nvPr/>
        </p:nvSpPr>
        <p:spPr>
          <a:xfrm flipH="1">
            <a:off x="-979488" y="-23813"/>
            <a:ext cx="1906588" cy="998538"/>
          </a:xfrm>
          <a:prstGeom prst="parallelogram">
            <a:avLst>
              <a:gd name="adj" fmla="val 5154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6" name="Shape 33"/>
          <p:cNvSpPr>
            <a:spLocks noChangeArrowheads="1"/>
          </p:cNvSpPr>
          <p:nvPr/>
        </p:nvSpPr>
        <p:spPr bwMode="auto">
          <a:xfrm flipH="1">
            <a:off x="511175" y="-12700"/>
            <a:ext cx="561975" cy="998538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  <a:extLst/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d-ID" smtClean="0">
              <a:solidFill>
                <a:prstClr val="black"/>
              </a:solidFill>
            </a:endParaRPr>
          </a:p>
        </p:txBody>
      </p:sp>
      <p:sp>
        <p:nvSpPr>
          <p:cNvPr id="7" name="Shape 34"/>
          <p:cNvSpPr/>
          <p:nvPr/>
        </p:nvSpPr>
        <p:spPr>
          <a:xfrm flipH="1">
            <a:off x="804863" y="363538"/>
            <a:ext cx="8131175" cy="998537"/>
          </a:xfrm>
          <a:prstGeom prst="parallelogram">
            <a:avLst>
              <a:gd name="adj" fmla="val 5154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8" name="Shape 35"/>
          <p:cNvSpPr>
            <a:spLocks noChangeArrowheads="1"/>
          </p:cNvSpPr>
          <p:nvPr/>
        </p:nvSpPr>
        <p:spPr bwMode="auto">
          <a:xfrm flipH="1">
            <a:off x="8516938" y="363538"/>
            <a:ext cx="1905000" cy="998537"/>
          </a:xfrm>
          <a:prstGeom prst="parallelogram">
            <a:avLst>
              <a:gd name="adj" fmla="val 51546"/>
            </a:avLst>
          </a:prstGeom>
          <a:solidFill>
            <a:srgbClr val="FF8700"/>
          </a:solidFill>
          <a:ln>
            <a:noFill/>
          </a:ln>
          <a:extLst/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d-ID" smtClean="0">
              <a:solidFill>
                <a:prstClr val="black"/>
              </a:solidFill>
            </a:endParaRPr>
          </a:p>
        </p:txBody>
      </p:sp>
      <p:sp>
        <p:nvSpPr>
          <p:cNvPr id="9" name="Shape 36"/>
          <p:cNvSpPr>
            <a:spLocks noChangeArrowheads="1"/>
          </p:cNvSpPr>
          <p:nvPr/>
        </p:nvSpPr>
        <p:spPr bwMode="auto">
          <a:xfrm flipH="1">
            <a:off x="1073150" y="6567488"/>
            <a:ext cx="9066213" cy="304800"/>
          </a:xfrm>
          <a:prstGeom prst="parallelogram">
            <a:avLst>
              <a:gd name="adj" fmla="val 51503"/>
            </a:avLst>
          </a:prstGeom>
          <a:solidFill>
            <a:srgbClr val="FF8700"/>
          </a:solidFill>
          <a:ln>
            <a:noFill/>
          </a:ln>
          <a:extLst/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d-ID" smtClean="0">
              <a:solidFill>
                <a:prstClr val="black"/>
              </a:solidFill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196975" y="368100"/>
            <a:ext cx="7284875" cy="998800"/>
          </a:xfrm>
          <a:prstGeom prst="rect">
            <a:avLst/>
          </a:prstGeom>
        </p:spPr>
        <p:txBody>
          <a:bodyPr wrap="square" lIns="91425" tIns="91425" rIns="91425" bIns="91425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196975" y="1703500"/>
            <a:ext cx="8213725" cy="48644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0" name="Shape 39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644525" cy="976313"/>
          </a:xfrm>
        </p:spPr>
        <p:txBody>
          <a:bodyPr lIns="91425" tIns="91425" rIns="91425" bIns="91425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BEBBC8-A793-44BD-B9C8-920F5C0F02CF}" type="slidenum">
              <a:rPr lang="id-ID" altLang="id-ID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34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0" y="4437125"/>
            <a:ext cx="9906000" cy="821953"/>
          </a:xfrm>
        </p:spPr>
        <p:txBody>
          <a:bodyPr lIns="0" tIns="0" rIns="0" bIns="0" anchor="t">
            <a:noAutofit/>
          </a:bodyPr>
          <a:lstStyle>
            <a:lvl1pPr>
              <a:defRPr sz="5400" b="0" spc="-150">
                <a:solidFill>
                  <a:schemeClr val="tx2"/>
                </a:solidFill>
                <a:effectLst>
                  <a:outerShdw dist="12700" dir="162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0" y="5187057"/>
            <a:ext cx="9906000" cy="576064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0"/>
          </p:nvPr>
        </p:nvSpPr>
        <p:spPr>
          <a:xfrm>
            <a:off x="584521" y="620688"/>
            <a:ext cx="8736971" cy="2304256"/>
          </a:xfrm>
        </p:spPr>
        <p:txBody>
          <a:bodyPr lIns="0" tIns="0" rIns="0" bIns="0" anchor="ctr">
            <a:noAutofit/>
          </a:bodyPr>
          <a:lstStyle>
            <a:lvl1pPr marL="0" indent="-180000" algn="ctr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4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303712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1113" y="-11113"/>
            <a:ext cx="9917113" cy="32702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338138"/>
            <a:ext cx="9906000" cy="52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4" name="Picture 8" descr="logo taspen - 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88" y="52388"/>
            <a:ext cx="4175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8462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050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264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967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881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5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0" y="4437119"/>
            <a:ext cx="9906000" cy="821953"/>
          </a:xfrm>
        </p:spPr>
        <p:txBody>
          <a:bodyPr lIns="0" tIns="0" rIns="0" bIns="0" anchor="t">
            <a:noAutofit/>
          </a:bodyPr>
          <a:lstStyle>
            <a:lvl1pPr>
              <a:defRPr sz="5400" b="0" spc="-150">
                <a:solidFill>
                  <a:schemeClr val="tx2"/>
                </a:solidFill>
                <a:effectLst>
                  <a:outerShdw dist="12700" dir="162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0" y="5187057"/>
            <a:ext cx="9906000" cy="576064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0"/>
          </p:nvPr>
        </p:nvSpPr>
        <p:spPr>
          <a:xfrm>
            <a:off x="584518" y="620688"/>
            <a:ext cx="8736971" cy="2304256"/>
          </a:xfrm>
        </p:spPr>
        <p:txBody>
          <a:bodyPr lIns="0" tIns="0" rIns="0" bIns="0" anchor="ctr">
            <a:noAutofit/>
          </a:bodyPr>
          <a:lstStyle>
            <a:lvl1pPr marL="0" indent="-180000" algn="ctr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4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5250229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950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292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9326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731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9242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242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63AC953A-D298-0E40-80B0-7FD5012FBED3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6518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A328CB39-7E31-8D4B-A648-820C2CD5FBBE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2478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226D94E2-C919-1D44-A679-9556C95A3B35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0621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0FB04BD8-42E5-1B47-881F-48DA05947166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493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609" y="-10453"/>
            <a:ext cx="9917609" cy="3270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38805"/>
            <a:ext cx="9906000" cy="516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350">
              <a:solidFill>
                <a:prstClr val="white"/>
              </a:solidFill>
            </a:endParaRPr>
          </a:p>
        </p:txBody>
      </p:sp>
      <p:pic>
        <p:nvPicPr>
          <p:cNvPr id="10" name="Picture 9" descr="logo taspen - 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1834" y="53047"/>
            <a:ext cx="41791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0407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74C86E26-BF05-714C-B9A2-727628943F41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1880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D03E13BF-99B4-614F-A675-FA5B51B38337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3707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BB6653D2-F5A0-5643-9237-BFF098FB13DC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760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0A93BFFD-F996-9A49-815A-F17B376657D0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5940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AC4A0C34-E29E-D842-85F5-78B12D219266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1590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CEFC70A3-1AC9-9240-9B5C-DD1BC2C6AC35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356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0F69FFB6-E73E-BC4E-B49E-030227193501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6875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233857"/>
            <a:ext cx="8204201" cy="756745"/>
          </a:xfrm>
        </p:spPr>
        <p:txBody>
          <a:bodyPr bIns="0" anchor="t">
            <a:normAutofit/>
          </a:bodyPr>
          <a:lstStyle>
            <a:lvl1pPr algn="l">
              <a:lnSpc>
                <a:spcPct val="100000"/>
              </a:lnSpc>
              <a:defRPr sz="1846" b="1" baseline="0"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5417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 sz="1292"/>
            </a:lvl1pPr>
          </a:lstStyle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id-ID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26th 2016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26424" y="654005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 sz="1108">
                <a:solidFill>
                  <a:srgbClr val="323232"/>
                </a:solidFill>
              </a:defRPr>
            </a:lvl1pPr>
          </a:lstStyle>
          <a:p>
            <a:pPr defTabSz="422041"/>
            <a:fld id="{1459091E-4DD0-4862-A5D6-0CD4C4DC0C84}" type="slidenum">
              <a:rPr lang="en-US" smtClean="0"/>
              <a:pPr defTabSz="422041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"/>
            <a:ext cx="9906000" cy="4571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62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4267200" y="6540050"/>
            <a:ext cx="149167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8" dirty="0">
                <a:solidFill>
                  <a:prstClr val="black">
                    <a:lumMod val="75000"/>
                    <a:lumOff val="25000"/>
                  </a:prstClr>
                </a:solidFill>
              </a:rPr>
              <a:t>Skha Consulting</a:t>
            </a:r>
          </a:p>
        </p:txBody>
      </p:sp>
    </p:spTree>
    <p:extLst>
      <p:ext uri="{BB962C8B-B14F-4D97-AF65-F5344CB8AC3E}">
        <p14:creationId xmlns:p14="http://schemas.microsoft.com/office/powerpoint/2010/main" val="1491419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 userDrawn="1"/>
        </p:nvSpPr>
        <p:spPr>
          <a:xfrm>
            <a:off x="-35" y="0"/>
            <a:ext cx="9906035" cy="4797152"/>
          </a:xfrm>
          <a:prstGeom prst="flowChartDocument">
            <a:avLst/>
          </a:prstGeom>
          <a:gradFill flip="none" rotWithShape="1">
            <a:gsLst>
              <a:gs pos="0">
                <a:srgbClr val="06106A">
                  <a:alpha val="0"/>
                </a:srgbClr>
              </a:gs>
              <a:gs pos="50000">
                <a:srgbClr val="06106A">
                  <a:alpha val="8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5" name="Flowchart: Document 4"/>
          <p:cNvSpPr/>
          <p:nvPr userDrawn="1"/>
        </p:nvSpPr>
        <p:spPr>
          <a:xfrm>
            <a:off x="0" y="3"/>
            <a:ext cx="9906000" cy="4581525"/>
          </a:xfrm>
          <a:prstGeom prst="flowChartDocumen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0880" y="3933825"/>
            <a:ext cx="81862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 userDrawn="1"/>
        </p:nvSpPr>
        <p:spPr>
          <a:xfrm>
            <a:off x="818542" y="116632"/>
            <a:ext cx="546061" cy="504056"/>
          </a:xfrm>
          <a:prstGeom prst="ellipse">
            <a:avLst/>
          </a:prstGeom>
          <a:blipFill>
            <a:blip r:embed="rId4" cstate="email"/>
            <a:srcRect/>
            <a:stretch>
              <a:fillRect l="-26341" t="-15438" r="-26713" b="-39838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442612" y="116632"/>
            <a:ext cx="645345" cy="504056"/>
          </a:xfrm>
          <a:prstGeom prst="ellipse">
            <a:avLst/>
          </a:prstGeom>
          <a:blipFill>
            <a:blip r:embed="rId5" cstate="email"/>
            <a:srcRect/>
            <a:stretch>
              <a:fillRect l="-25107" t="-17171" r="-27637" b="-37263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94473" y="116632"/>
            <a:ext cx="546060" cy="504054"/>
          </a:xfrm>
          <a:prstGeom prst="ellipse">
            <a:avLst/>
          </a:prstGeom>
          <a:blipFill>
            <a:blip r:embed="rId6" cstate="email"/>
            <a:srcRect/>
            <a:stretch>
              <a:fillRect l="-26581" t="-17034" r="-28011" b="-41286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2165223" y="116633"/>
            <a:ext cx="624069" cy="504056"/>
          </a:xfrm>
          <a:prstGeom prst="ellipse">
            <a:avLst/>
          </a:prstGeom>
          <a:blipFill>
            <a:blip r:embed="rId7" cstate="email"/>
            <a:srcRect/>
            <a:stretch>
              <a:fillRect l="-27517" t="-12559" r="-33309" b="-34375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921" y="1285862"/>
            <a:ext cx="9364331" cy="928693"/>
          </a:xfrm>
        </p:spPr>
        <p:txBody>
          <a:bodyPr/>
          <a:lstStyle>
            <a:lvl1pPr algn="r">
              <a:defRPr sz="4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921" y="2285992"/>
            <a:ext cx="9364331" cy="500066"/>
          </a:xfrm>
        </p:spPr>
        <p:txBody>
          <a:bodyPr>
            <a:normAutofit/>
          </a:bodyPr>
          <a:lstStyle>
            <a:lvl1pPr marL="0" indent="0" algn="r">
              <a:buNone/>
              <a:defRPr sz="2400" b="1" baseline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21522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9" y="428604"/>
            <a:ext cx="9596505" cy="989034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49" y="1600200"/>
            <a:ext cx="9596505" cy="4686320"/>
          </a:xfrm>
        </p:spPr>
        <p:txBody>
          <a:bodyPr>
            <a:normAutofit/>
          </a:bodyPr>
          <a:lstStyle>
            <a:lvl1pPr>
              <a:defRPr sz="2800" baseline="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162C54-4FED-49E7-A0D3-55D6C1190AEC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42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 b="0" baseline="0"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FAAB88-B798-4AE6-9BB4-E2C2A3E5AC1D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03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139" y="1600203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2941" y="1600203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9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7737A4C-27A4-4816-A888-59B52F030646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50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139" y="1535113"/>
            <a:ext cx="456256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139" y="2174875"/>
            <a:ext cx="456256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03" y="1535113"/>
            <a:ext cx="4564360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03" y="2174875"/>
            <a:ext cx="4564360" cy="3951288"/>
          </a:xfrm>
        </p:spPr>
        <p:txBody>
          <a:bodyPr/>
          <a:lstStyle>
            <a:lvl1pPr>
              <a:defRPr sz="2400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11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109A993-33CC-4729-B51B-79299E17220F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3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0" y="307982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3" y="6550032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7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51" y="428604"/>
            <a:ext cx="9596505" cy="989034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51" y="1600200"/>
            <a:ext cx="9596505" cy="4686320"/>
          </a:xfrm>
        </p:spPr>
        <p:txBody>
          <a:bodyPr>
            <a:normAutofit/>
          </a:bodyPr>
          <a:lstStyle>
            <a:lvl1pPr>
              <a:defRPr sz="2800" baseline="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82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162C54-4FED-49E7-A0D3-55D6C1190AEC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28686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6967891-7BE1-4FD2-B937-24D26201B693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8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38C40D-086E-48AB-AAF1-8F50E45910B1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07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40" y="504845"/>
            <a:ext cx="3522167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504846"/>
            <a:ext cx="580089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 baseline="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140" y="1666898"/>
            <a:ext cx="3522167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60B8CD6-C3AD-4BCB-98C8-EACA8B9CCFE0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88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id-ID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CE693B-A3B6-42CA-9C62-1D01D954E923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3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1600203"/>
            <a:ext cx="9441722" cy="4525963"/>
          </a:xfrm>
        </p:spPr>
        <p:txBody>
          <a:bodyPr vert="eaVert"/>
          <a:lstStyle>
            <a:lvl1pPr>
              <a:defRPr baseline="0"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0910944-FEBA-4298-BC3C-1BD59E61A465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49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05837" y="6556378"/>
            <a:ext cx="1205575" cy="214313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E193C6C-F9F8-4CB2-AADE-BD32B88D31C7}" type="slidenum">
              <a:rPr lang="id-ID" sz="1200" b="1" smtClean="0">
                <a:solidFill>
                  <a:prstClr val="black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sz="1200" b="1" dirty="0">
              <a:solidFill>
                <a:prstClr val="black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61691" y="642919"/>
            <a:ext cx="2012170" cy="5483245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642919"/>
            <a:ext cx="7291440" cy="548324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79598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 userDrawn="1"/>
        </p:nvSpPr>
        <p:spPr>
          <a:xfrm>
            <a:off x="-35" y="0"/>
            <a:ext cx="9906035" cy="4797152"/>
          </a:xfrm>
          <a:prstGeom prst="flowChartDocument">
            <a:avLst/>
          </a:prstGeom>
          <a:gradFill flip="none" rotWithShape="1">
            <a:gsLst>
              <a:gs pos="0">
                <a:srgbClr val="06106A">
                  <a:alpha val="0"/>
                </a:srgbClr>
              </a:gs>
              <a:gs pos="50000">
                <a:srgbClr val="06106A">
                  <a:alpha val="8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5" name="Flowchart: Document 4"/>
          <p:cNvSpPr/>
          <p:nvPr userDrawn="1"/>
        </p:nvSpPr>
        <p:spPr>
          <a:xfrm>
            <a:off x="0" y="3"/>
            <a:ext cx="9906000" cy="4581525"/>
          </a:xfrm>
          <a:prstGeom prst="flowChartDocumen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0880" y="3933825"/>
            <a:ext cx="81862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 userDrawn="1"/>
        </p:nvSpPr>
        <p:spPr>
          <a:xfrm>
            <a:off x="818542" y="116632"/>
            <a:ext cx="546061" cy="504056"/>
          </a:xfrm>
          <a:prstGeom prst="ellipse">
            <a:avLst/>
          </a:prstGeom>
          <a:blipFill>
            <a:blip r:embed="rId4" cstate="email"/>
            <a:srcRect/>
            <a:stretch>
              <a:fillRect l="-26341" t="-15438" r="-26713" b="-39838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442612" y="116632"/>
            <a:ext cx="645345" cy="504056"/>
          </a:xfrm>
          <a:prstGeom prst="ellipse">
            <a:avLst/>
          </a:prstGeom>
          <a:blipFill>
            <a:blip r:embed="rId5" cstate="email"/>
            <a:srcRect/>
            <a:stretch>
              <a:fillRect l="-25107" t="-17171" r="-27637" b="-37263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94473" y="116632"/>
            <a:ext cx="546060" cy="504054"/>
          </a:xfrm>
          <a:prstGeom prst="ellipse">
            <a:avLst/>
          </a:prstGeom>
          <a:blipFill>
            <a:blip r:embed="rId6" cstate="email"/>
            <a:srcRect/>
            <a:stretch>
              <a:fillRect l="-26581" t="-17034" r="-28011" b="-41286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2165223" y="116633"/>
            <a:ext cx="624069" cy="504056"/>
          </a:xfrm>
          <a:prstGeom prst="ellipse">
            <a:avLst/>
          </a:prstGeom>
          <a:blipFill>
            <a:blip r:embed="rId7" cstate="email"/>
            <a:srcRect/>
            <a:stretch>
              <a:fillRect l="-27517" t="-12559" r="-33309" b="-34375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921" y="1285862"/>
            <a:ext cx="9364331" cy="928693"/>
          </a:xfrm>
        </p:spPr>
        <p:txBody>
          <a:bodyPr/>
          <a:lstStyle>
            <a:lvl1pPr algn="r">
              <a:defRPr sz="4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921" y="2285992"/>
            <a:ext cx="9364331" cy="500066"/>
          </a:xfrm>
        </p:spPr>
        <p:txBody>
          <a:bodyPr>
            <a:normAutofit/>
          </a:bodyPr>
          <a:lstStyle>
            <a:lvl1pPr marL="0" indent="0" algn="r">
              <a:buNone/>
              <a:defRPr sz="2400" b="1" baseline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8584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9" y="428604"/>
            <a:ext cx="9596505" cy="989034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49" y="1600200"/>
            <a:ext cx="9596505" cy="4686320"/>
          </a:xfrm>
        </p:spPr>
        <p:txBody>
          <a:bodyPr>
            <a:normAutofit/>
          </a:bodyPr>
          <a:lstStyle>
            <a:lvl1pPr>
              <a:defRPr sz="2800" baseline="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162C54-4FED-49E7-A0D3-55D6C1190AEC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91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 b="0" baseline="0"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FAAB88-B798-4AE6-9BB4-E2C2A3E5AC1D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15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139" y="1600203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2941" y="1600203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9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7737A4C-27A4-4816-A888-59B52F030646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7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0" y="307982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2097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3" y="6550032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 b="0" baseline="0"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82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FAAB88-B798-4AE6-9BB4-E2C2A3E5AC1D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139" y="1535113"/>
            <a:ext cx="456256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139" y="2174875"/>
            <a:ext cx="456256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03" y="1535113"/>
            <a:ext cx="4564360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03" y="2174875"/>
            <a:ext cx="4564360" cy="3951288"/>
          </a:xfrm>
        </p:spPr>
        <p:txBody>
          <a:bodyPr/>
          <a:lstStyle>
            <a:lvl1pPr>
              <a:defRPr sz="2400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11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109A993-33CC-4729-B51B-79299E17220F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39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28686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6967891-7BE1-4FD2-B937-24D26201B693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49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38C40D-086E-48AB-AAF1-8F50E45910B1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33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40" y="504845"/>
            <a:ext cx="3522167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504846"/>
            <a:ext cx="580089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 baseline="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140" y="1666898"/>
            <a:ext cx="3522167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60B8CD6-C3AD-4BCB-98C8-EACA8B9CCFE0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71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id-ID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CE693B-A3B6-42CA-9C62-1D01D954E923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02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1600203"/>
            <a:ext cx="9441722" cy="4525963"/>
          </a:xfrm>
        </p:spPr>
        <p:txBody>
          <a:bodyPr vert="eaVert"/>
          <a:lstStyle>
            <a:lvl1pPr>
              <a:defRPr baseline="0"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8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0910944-FEBA-4298-BC3C-1BD59E61A465}" type="slidenum">
              <a:rPr 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74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8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05837" y="6556378"/>
            <a:ext cx="1205575" cy="214313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E193C6C-F9F8-4CB2-AADE-BD32B88D31C7}" type="slidenum">
              <a:rPr lang="id-ID" sz="1200" b="1" smtClean="0">
                <a:solidFill>
                  <a:prstClr val="black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sz="1200" b="1" dirty="0">
              <a:solidFill>
                <a:prstClr val="black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1" y="6550028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5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61691" y="642919"/>
            <a:ext cx="2012170" cy="5483245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642919"/>
            <a:ext cx="7291440" cy="548324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90790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xmlns="" id="{72A7E46A-DAC3-4BE0-BCDC-6863449BFC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3">
            <a:extLst>
              <a:ext uri="{FF2B5EF4-FFF2-40B4-BE49-F238E27FC236}">
                <a16:creationId xmlns:a16="http://schemas.microsoft.com/office/drawing/2014/main" xmlns="" id="{73CAA668-4B2A-44C0-8739-FF4213F41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93" y="5918200"/>
            <a:ext cx="897731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4" descr="trenner.png">
            <a:extLst>
              <a:ext uri="{FF2B5EF4-FFF2-40B4-BE49-F238E27FC236}">
                <a16:creationId xmlns:a16="http://schemas.microsoft.com/office/drawing/2014/main" xmlns="" id="{5A9E846F-B332-4129-9816-BA5ECF75B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906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xmlns="" id="{C958CC26-5DA6-4C1D-A90F-7006DA0486BF}"/>
              </a:ext>
            </a:extLst>
          </p:cNvPr>
          <p:cNvSpPr txBox="1">
            <a:spLocks/>
          </p:cNvSpPr>
          <p:nvPr userDrawn="1"/>
        </p:nvSpPr>
        <p:spPr>
          <a:xfrm>
            <a:off x="3080148" y="6121400"/>
            <a:ext cx="3745706" cy="76358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err="1">
                <a:solidFill>
                  <a:srgbClr val="C0504D"/>
                </a:solidFill>
              </a:rPr>
              <a:t>Menara</a:t>
            </a:r>
            <a:r>
              <a:rPr lang="en-US" sz="1000" b="1" dirty="0">
                <a:solidFill>
                  <a:srgbClr val="C0504D"/>
                </a:solidFill>
              </a:rPr>
              <a:t> </a:t>
            </a:r>
            <a:r>
              <a:rPr lang="en-US" sz="1000" b="1" dirty="0" err="1">
                <a:solidFill>
                  <a:srgbClr val="C0504D"/>
                </a:solidFill>
              </a:rPr>
              <a:t>Taspen</a:t>
            </a:r>
            <a:r>
              <a:rPr lang="en-US" sz="1000" b="1" dirty="0">
                <a:solidFill>
                  <a:srgbClr val="C0504D"/>
                </a:solidFill>
              </a:rPr>
              <a:t> </a:t>
            </a:r>
            <a:r>
              <a:rPr lang="id-ID" sz="1000" b="1" dirty="0">
                <a:solidFill>
                  <a:srgbClr val="C0504D"/>
                </a:solidFill>
              </a:rPr>
              <a:t>Lantai 11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000" dirty="0">
                <a:solidFill>
                  <a:srgbClr val="C0504D"/>
                </a:solidFill>
              </a:rPr>
              <a:t>Jl. Jend. Sudirman Kav. 2 Jakarta </a:t>
            </a:r>
            <a:endParaRPr lang="en-US" sz="1000" dirty="0">
              <a:solidFill>
                <a:srgbClr val="C0504D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C0504D"/>
                </a:solidFill>
              </a:rPr>
              <a:t>Phone</a:t>
            </a:r>
            <a:r>
              <a:rPr lang="id-ID" sz="1000" dirty="0">
                <a:solidFill>
                  <a:srgbClr val="C0504D"/>
                </a:solidFill>
              </a:rPr>
              <a:t>.</a:t>
            </a:r>
            <a:r>
              <a:rPr lang="en-US" sz="1000" dirty="0">
                <a:solidFill>
                  <a:srgbClr val="C0504D"/>
                </a:solidFill>
              </a:rPr>
              <a:t> </a:t>
            </a:r>
            <a:r>
              <a:rPr lang="id-ID" sz="1000" dirty="0">
                <a:solidFill>
                  <a:srgbClr val="C0504D"/>
                </a:solidFill>
              </a:rPr>
              <a:t> 021 – 5793 3306 Fax. 021 – 5793 3269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000" dirty="0">
                <a:solidFill>
                  <a:srgbClr val="C0504D"/>
                </a:solidFill>
              </a:rPr>
              <a:t>www.taspenlife.com</a:t>
            </a:r>
            <a:endParaRPr lang="de-DE" sz="1000" dirty="0">
              <a:solidFill>
                <a:srgbClr val="C0504D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000" dirty="0">
              <a:solidFill>
                <a:srgbClr val="C0504D"/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ctrTitle"/>
          </p:nvPr>
        </p:nvSpPr>
        <p:spPr>
          <a:xfrm>
            <a:off x="662525" y="317788"/>
            <a:ext cx="8580953" cy="864096"/>
          </a:xfrm>
          <a:noFill/>
        </p:spPr>
        <p:txBody>
          <a:bodyPr lIns="0" tIns="0" rIns="0" bIns="0" anchor="t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662523" y="1556792"/>
            <a:ext cx="3822425" cy="3960440"/>
          </a:xfrm>
        </p:spPr>
        <p:txBody>
          <a:bodyPr lIns="0" tIns="0" rIns="0" bIns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5421053" y="1556792"/>
            <a:ext cx="3822425" cy="3960440"/>
          </a:xfrm>
        </p:spPr>
        <p:txBody>
          <a:bodyPr lIns="0" tIns="0" rIns="0" bIns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147504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 userDrawn="1"/>
        </p:nvSpPr>
        <p:spPr>
          <a:xfrm>
            <a:off x="-35" y="0"/>
            <a:ext cx="9906035" cy="4797152"/>
          </a:xfrm>
          <a:prstGeom prst="flowChartDocument">
            <a:avLst/>
          </a:prstGeom>
          <a:gradFill flip="none" rotWithShape="1">
            <a:gsLst>
              <a:gs pos="0">
                <a:srgbClr val="06106A">
                  <a:alpha val="0"/>
                </a:srgbClr>
              </a:gs>
              <a:gs pos="50000">
                <a:srgbClr val="06106A">
                  <a:alpha val="8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4"/>
          <p:cNvSpPr/>
          <p:nvPr userDrawn="1"/>
        </p:nvSpPr>
        <p:spPr>
          <a:xfrm>
            <a:off x="0" y="1"/>
            <a:ext cx="9906000" cy="4581525"/>
          </a:xfrm>
          <a:prstGeom prst="flowChartDocumen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0879" y="3933825"/>
            <a:ext cx="81862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 userDrawn="1"/>
        </p:nvSpPr>
        <p:spPr>
          <a:xfrm>
            <a:off x="818541" y="116632"/>
            <a:ext cx="546061" cy="504056"/>
          </a:xfrm>
          <a:prstGeom prst="ellipse">
            <a:avLst/>
          </a:prstGeom>
          <a:blipFill>
            <a:blip r:embed="rId4" cstate="print"/>
            <a:srcRect/>
            <a:stretch>
              <a:fillRect l="-26341" t="-15438" r="-26713" b="-39838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442611" y="116632"/>
            <a:ext cx="645345" cy="504056"/>
          </a:xfrm>
          <a:prstGeom prst="ellipse">
            <a:avLst/>
          </a:prstGeom>
          <a:blipFill>
            <a:blip r:embed="rId5" cstate="print"/>
            <a:srcRect/>
            <a:stretch>
              <a:fillRect l="-25107" t="-17171" r="-27637" b="-37263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94472" y="116632"/>
            <a:ext cx="546060" cy="504054"/>
          </a:xfrm>
          <a:prstGeom prst="ellipse">
            <a:avLst/>
          </a:prstGeom>
          <a:blipFill>
            <a:blip r:embed="rId6" cstate="print"/>
            <a:srcRect/>
            <a:stretch>
              <a:fillRect l="-26581" t="-17034" r="-28011" b="-41286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2165222" y="116633"/>
            <a:ext cx="624069" cy="504056"/>
          </a:xfrm>
          <a:prstGeom prst="ellipse">
            <a:avLst/>
          </a:prstGeom>
          <a:blipFill>
            <a:blip r:embed="rId7" cstate="print"/>
            <a:srcRect/>
            <a:stretch>
              <a:fillRect l="-27517" t="-12559" r="-33309" b="-34375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921" y="1285862"/>
            <a:ext cx="9364331" cy="928693"/>
          </a:xfrm>
        </p:spPr>
        <p:txBody>
          <a:bodyPr/>
          <a:lstStyle>
            <a:lvl1pPr algn="r">
              <a:defRPr sz="4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921" y="2285992"/>
            <a:ext cx="9364331" cy="500066"/>
          </a:xfrm>
        </p:spPr>
        <p:txBody>
          <a:bodyPr>
            <a:normAutofit/>
          </a:bodyPr>
          <a:lstStyle>
            <a:lvl1pPr marL="0" indent="0" algn="r">
              <a:buNone/>
              <a:defRPr sz="2400" b="1" baseline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46107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6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0" y="6550026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4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8" y="428604"/>
            <a:ext cx="9596505" cy="989034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48" y="1600200"/>
            <a:ext cx="9596505" cy="4686320"/>
          </a:xfrm>
        </p:spPr>
        <p:txBody>
          <a:bodyPr>
            <a:normAutofit/>
          </a:bodyPr>
          <a:lstStyle>
            <a:lvl1pPr>
              <a:defRPr sz="2800" baseline="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6"/>
            <a:ext cx="1205575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8EBF2A5-90B6-4575-8E71-B03117F52310}" type="slidenum">
              <a:rPr lang="id-ID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6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6" name="Rectangle 5"/>
          <p:cNvSpPr/>
          <p:nvPr userDrawn="1"/>
        </p:nvSpPr>
        <p:spPr>
          <a:xfrm>
            <a:off x="0" y="307982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3" y="6550032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7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139" y="1600204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2941" y="1600204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9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82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7737A4C-27A4-4816-A888-59B52F030646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6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2094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0" y="6550026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 b="0" baseline="0"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6"/>
            <a:ext cx="1205575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D676370-3963-4A3E-8C74-0BBA6AD2514E}" type="slidenum">
              <a:rPr lang="id-ID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94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6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0" y="6550026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4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139" y="1600201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2941" y="1600201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9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6"/>
            <a:ext cx="1205575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F24B148-D32D-4F31-AC9C-57CAA5EEE18D}" type="slidenum">
              <a:rPr lang="id-ID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22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07976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0" y="6550026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4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139" y="1535113"/>
            <a:ext cx="456256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139" y="2174875"/>
            <a:ext cx="456256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02" y="1535113"/>
            <a:ext cx="4564360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02" y="2174875"/>
            <a:ext cx="4564360" cy="3951288"/>
          </a:xfrm>
        </p:spPr>
        <p:txBody>
          <a:bodyPr/>
          <a:lstStyle>
            <a:lvl1pPr>
              <a:defRPr sz="2400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11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76"/>
            <a:ext cx="1205575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7D86B50-F6B9-4EA6-B63D-2AC32C31E3E9}" type="slidenum">
              <a:rPr lang="id-ID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180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307976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0" y="6550026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4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28686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6"/>
            <a:ext cx="1205575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22453C-A9DA-43B8-A3DD-606E5FE12D32}" type="slidenum">
              <a:rPr lang="id-ID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92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0" y="6550026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6"/>
            <a:ext cx="1205575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DCDA304-E06C-4CD9-8421-9973E67E0273}" type="slidenum">
              <a:rPr lang="id-ID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974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6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0" y="6550026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4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504845"/>
            <a:ext cx="3522167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504846"/>
            <a:ext cx="580089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 baseline="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139" y="1666896"/>
            <a:ext cx="3522167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6"/>
            <a:ext cx="1205575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1C53B2-8C5F-4EE0-A266-02158BFF5377}" type="slidenum">
              <a:rPr lang="id-ID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58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6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0" y="6550026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4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id-ID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6"/>
            <a:ext cx="1205575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2F01332-EB1B-4F7A-B53E-17D520366188}" type="slidenum">
              <a:rPr lang="id-ID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9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6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0" y="6550026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4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1600201"/>
            <a:ext cx="9441722" cy="4525963"/>
          </a:xfrm>
        </p:spPr>
        <p:txBody>
          <a:bodyPr vert="eaVert"/>
          <a:lstStyle>
            <a:lvl1pPr>
              <a:defRPr baseline="0"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76"/>
            <a:ext cx="1205575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954E82A-2AC4-496F-8AC3-E6532D9D13B0}" type="slidenum">
              <a:rPr lang="id-ID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1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6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05837" y="6556376"/>
            <a:ext cx="1205575" cy="214313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4604B-F40C-42D2-8F18-26F34895FD71}" type="slidenum">
              <a:rPr kumimoji="0" lang="id-ID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0" y="6550026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4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61691" y="642919"/>
            <a:ext cx="2012170" cy="5483245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642919"/>
            <a:ext cx="7291440" cy="548324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38135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 userDrawn="1"/>
        </p:nvSpPr>
        <p:spPr>
          <a:xfrm>
            <a:off x="-35" y="0"/>
            <a:ext cx="9906035" cy="4797152"/>
          </a:xfrm>
          <a:prstGeom prst="flowChartDocument">
            <a:avLst/>
          </a:prstGeom>
          <a:gradFill flip="none" rotWithShape="1">
            <a:gsLst>
              <a:gs pos="0">
                <a:srgbClr val="06106A">
                  <a:alpha val="0"/>
                </a:srgbClr>
              </a:gs>
              <a:gs pos="50000">
                <a:srgbClr val="06106A">
                  <a:alpha val="8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5" name="Flowchart: Document 4"/>
          <p:cNvSpPr/>
          <p:nvPr userDrawn="1"/>
        </p:nvSpPr>
        <p:spPr>
          <a:xfrm>
            <a:off x="0" y="0"/>
            <a:ext cx="9906000" cy="4581525"/>
          </a:xfrm>
          <a:prstGeom prst="flowChartDocumen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75" y="3933825"/>
            <a:ext cx="81756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 userDrawn="1"/>
        </p:nvSpPr>
        <p:spPr>
          <a:xfrm>
            <a:off x="818547" y="116632"/>
            <a:ext cx="546061" cy="504056"/>
          </a:xfrm>
          <a:prstGeom prst="ellipse">
            <a:avLst/>
          </a:prstGeom>
          <a:blipFill>
            <a:blip r:embed="rId4" cstate="email"/>
            <a:srcRect/>
            <a:stretch>
              <a:fillRect l="-26341" t="-15438" r="-26713" b="-39838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442617" y="116632"/>
            <a:ext cx="645345" cy="504056"/>
          </a:xfrm>
          <a:prstGeom prst="ellipse">
            <a:avLst/>
          </a:prstGeom>
          <a:blipFill>
            <a:blip r:embed="rId5" cstate="email"/>
            <a:srcRect/>
            <a:stretch>
              <a:fillRect l="-25107" t="-17171" r="-27637" b="-37263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94477" y="116632"/>
            <a:ext cx="546060" cy="504054"/>
          </a:xfrm>
          <a:prstGeom prst="ellipse">
            <a:avLst/>
          </a:prstGeom>
          <a:blipFill>
            <a:blip r:embed="rId6" cstate="email"/>
            <a:srcRect/>
            <a:stretch>
              <a:fillRect l="-26581" t="-17034" r="-28011" b="-41286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2165226" y="116633"/>
            <a:ext cx="624069" cy="504056"/>
          </a:xfrm>
          <a:prstGeom prst="ellipse">
            <a:avLst/>
          </a:prstGeom>
          <a:blipFill>
            <a:blip r:embed="rId7" cstate="email"/>
            <a:srcRect/>
            <a:stretch>
              <a:fillRect l="-27517" t="-12559" r="-33309" b="-34375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921" y="1285862"/>
            <a:ext cx="9364331" cy="928693"/>
          </a:xfrm>
        </p:spPr>
        <p:txBody>
          <a:bodyPr/>
          <a:lstStyle>
            <a:lvl1pPr algn="r">
              <a:defRPr sz="4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921" y="2285992"/>
            <a:ext cx="9364331" cy="500066"/>
          </a:xfrm>
        </p:spPr>
        <p:txBody>
          <a:bodyPr>
            <a:normAutofit/>
          </a:bodyPr>
          <a:lstStyle>
            <a:lvl1pPr marL="0" indent="0" algn="r">
              <a:buNone/>
              <a:defRPr sz="2400" b="1" baseline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6373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0" y="307982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3" y="6550032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7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139" y="1535113"/>
            <a:ext cx="456256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139" y="2174875"/>
            <a:ext cx="456256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04" y="1535113"/>
            <a:ext cx="4564360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04" y="2174875"/>
            <a:ext cx="4564360" cy="3951288"/>
          </a:xfrm>
        </p:spPr>
        <p:txBody>
          <a:bodyPr/>
          <a:lstStyle>
            <a:lvl1pPr>
              <a:defRPr sz="2400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11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7" y="6556382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109A993-33CC-4729-B51B-79299E17220F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54" y="428604"/>
            <a:ext cx="9596505" cy="989034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54" y="1600200"/>
            <a:ext cx="9596505" cy="4686320"/>
          </a:xfrm>
        </p:spPr>
        <p:txBody>
          <a:bodyPr>
            <a:normAutofit/>
          </a:bodyPr>
          <a:lstStyle>
            <a:lvl1pPr>
              <a:defRPr sz="2800" baseline="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B54E22-E3D5-4A47-A0FF-B13502DA5BC1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44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3"/>
            <a:ext cx="8420100" cy="1362075"/>
          </a:xfrm>
        </p:spPr>
        <p:txBody>
          <a:bodyPr anchor="t"/>
          <a:lstStyle>
            <a:lvl1pPr algn="l">
              <a:defRPr sz="4000" b="1" cap="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 b="0" baseline="0"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F835D3-9064-47FB-ACBB-95FD3CD114D9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73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139" y="1600206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2941" y="1600206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D232E7-42D6-46B1-9B46-EFECE00A2F0F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36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139" y="1535113"/>
            <a:ext cx="456256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139" y="2174875"/>
            <a:ext cx="456256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04" y="1535113"/>
            <a:ext cx="4564360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04" y="2174875"/>
            <a:ext cx="4564360" cy="3951288"/>
          </a:xfrm>
        </p:spPr>
        <p:txBody>
          <a:bodyPr/>
          <a:lstStyle>
            <a:lvl1pPr>
              <a:defRPr sz="2400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BC26CA-7196-44AC-AD06-6EC4986082D1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40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28686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B32607-E3F0-4E6C-99D0-3AB1833E9629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91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3FEEF5-7EEA-476D-9BB4-3065A4DF2342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26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46" y="504845"/>
            <a:ext cx="3522167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504847"/>
            <a:ext cx="580089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 baseline="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146" y="1666900"/>
            <a:ext cx="3522167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6FA0E6-162C-41A9-ABA3-D0F23EBF23B8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613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id-ID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509F54-620E-40CB-AD7F-B2909F171566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073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1600206"/>
            <a:ext cx="9441722" cy="4525963"/>
          </a:xfrm>
        </p:spPr>
        <p:txBody>
          <a:bodyPr vert="eaVert"/>
          <a:lstStyle>
            <a:lvl1pPr>
              <a:defRPr baseline="0"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7D6F06-25B6-4BD2-A20C-D189D13085C2}" type="slidenum">
              <a:rPr lang="id-ID" altLang="id-ID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861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05838" y="6556375"/>
            <a:ext cx="1204912" cy="214313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fld id="{2CD3360C-307C-43BF-8CFE-8C2A4A23118F}" type="slidenum">
              <a:rPr lang="id-ID" altLang="id-ID" sz="1200" b="1" smtClean="0">
                <a:solidFill>
                  <a:prstClr val="black"/>
                </a:solidFill>
              </a:rPr>
              <a:pPr algn="r">
                <a:defRPr/>
              </a:pPr>
              <a:t>‹#›</a:t>
            </a:fld>
            <a:endParaRPr lang="id-ID" altLang="id-ID" sz="1200" b="1" smtClean="0">
              <a:solidFill>
                <a:prstClr val="black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61691" y="642931"/>
            <a:ext cx="2012170" cy="5483245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642931"/>
            <a:ext cx="7291440" cy="548324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41453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4" name="Rectangle 3"/>
          <p:cNvSpPr/>
          <p:nvPr userDrawn="1"/>
        </p:nvSpPr>
        <p:spPr>
          <a:xfrm>
            <a:off x="0" y="307982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3" y="6550032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7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28686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82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6967891-7BE1-4FD2-B937-24D26201B693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1"/>
          <p:cNvSpPr>
            <a:spLocks/>
          </p:cNvSpPr>
          <p:nvPr/>
        </p:nvSpPr>
        <p:spPr bwMode="auto">
          <a:xfrm>
            <a:off x="-60325" y="-50800"/>
            <a:ext cx="3589338" cy="6953250"/>
          </a:xfrm>
          <a:custGeom>
            <a:avLst/>
            <a:gdLst>
              <a:gd name="T0" fmla="*/ 2147483646 w 132505"/>
              <a:gd name="T1" fmla="*/ 2147483646 h 208586"/>
              <a:gd name="T2" fmla="*/ 2147483646 w 132505"/>
              <a:gd name="T3" fmla="*/ 0 h 208586"/>
              <a:gd name="T4" fmla="*/ 0 w 132505"/>
              <a:gd name="T5" fmla="*/ 2147483646 h 208586"/>
              <a:gd name="T6" fmla="*/ 2147483646 w 132505"/>
              <a:gd name="T7" fmla="*/ 2147483646 h 208586"/>
              <a:gd name="T8" fmla="*/ 0 60000 65536"/>
              <a:gd name="T9" fmla="*/ 0 60000 65536"/>
              <a:gd name="T10" fmla="*/ 0 60000 65536"/>
              <a:gd name="T11" fmla="*/ 0 60000 65536"/>
              <a:gd name="T12" fmla="*/ 0 w 132505"/>
              <a:gd name="T13" fmla="*/ 0 h 208586"/>
              <a:gd name="T14" fmla="*/ 132505 w 132505"/>
              <a:gd name="T15" fmla="*/ 208586 h 2085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lnTo>
                  <a:pt x="132505" y="207264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id-ID" smtClean="0">
              <a:solidFill>
                <a:prstClr val="black"/>
              </a:solidFill>
            </a:endParaRPr>
          </a:p>
        </p:txBody>
      </p:sp>
      <p:sp>
        <p:nvSpPr>
          <p:cNvPr id="5" name="Shape 32"/>
          <p:cNvSpPr/>
          <p:nvPr/>
        </p:nvSpPr>
        <p:spPr>
          <a:xfrm flipH="1">
            <a:off x="-979488" y="-23813"/>
            <a:ext cx="1906588" cy="998538"/>
          </a:xfrm>
          <a:prstGeom prst="parallelogram">
            <a:avLst>
              <a:gd name="adj" fmla="val 5154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6" name="Shape 33"/>
          <p:cNvSpPr>
            <a:spLocks noChangeArrowheads="1"/>
          </p:cNvSpPr>
          <p:nvPr/>
        </p:nvSpPr>
        <p:spPr bwMode="auto">
          <a:xfrm flipH="1">
            <a:off x="511175" y="-12700"/>
            <a:ext cx="561975" cy="998538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  <a:extLst/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d-ID" smtClean="0">
              <a:solidFill>
                <a:prstClr val="black"/>
              </a:solidFill>
            </a:endParaRPr>
          </a:p>
        </p:txBody>
      </p:sp>
      <p:sp>
        <p:nvSpPr>
          <p:cNvPr id="7" name="Shape 34"/>
          <p:cNvSpPr/>
          <p:nvPr/>
        </p:nvSpPr>
        <p:spPr>
          <a:xfrm flipH="1">
            <a:off x="804863" y="363538"/>
            <a:ext cx="8131175" cy="998537"/>
          </a:xfrm>
          <a:prstGeom prst="parallelogram">
            <a:avLst>
              <a:gd name="adj" fmla="val 5154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8" name="Shape 35"/>
          <p:cNvSpPr>
            <a:spLocks noChangeArrowheads="1"/>
          </p:cNvSpPr>
          <p:nvPr/>
        </p:nvSpPr>
        <p:spPr bwMode="auto">
          <a:xfrm flipH="1">
            <a:off x="8516938" y="363538"/>
            <a:ext cx="1905000" cy="998537"/>
          </a:xfrm>
          <a:prstGeom prst="parallelogram">
            <a:avLst>
              <a:gd name="adj" fmla="val 51546"/>
            </a:avLst>
          </a:prstGeom>
          <a:solidFill>
            <a:srgbClr val="FF8700"/>
          </a:solidFill>
          <a:ln>
            <a:noFill/>
          </a:ln>
          <a:extLst/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d-ID" smtClean="0">
              <a:solidFill>
                <a:prstClr val="black"/>
              </a:solidFill>
            </a:endParaRPr>
          </a:p>
        </p:txBody>
      </p:sp>
      <p:sp>
        <p:nvSpPr>
          <p:cNvPr id="9" name="Shape 36"/>
          <p:cNvSpPr>
            <a:spLocks noChangeArrowheads="1"/>
          </p:cNvSpPr>
          <p:nvPr/>
        </p:nvSpPr>
        <p:spPr bwMode="auto">
          <a:xfrm flipH="1">
            <a:off x="1073150" y="6567488"/>
            <a:ext cx="9066213" cy="304800"/>
          </a:xfrm>
          <a:prstGeom prst="parallelogram">
            <a:avLst>
              <a:gd name="adj" fmla="val 51503"/>
            </a:avLst>
          </a:prstGeom>
          <a:solidFill>
            <a:srgbClr val="FF8700"/>
          </a:solidFill>
          <a:ln>
            <a:noFill/>
          </a:ln>
          <a:extLst/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d-ID" smtClean="0">
              <a:solidFill>
                <a:prstClr val="black"/>
              </a:solidFill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196975" y="368100"/>
            <a:ext cx="7284875" cy="998800"/>
          </a:xfrm>
          <a:prstGeom prst="rect">
            <a:avLst/>
          </a:prstGeom>
        </p:spPr>
        <p:txBody>
          <a:bodyPr wrap="square" lIns="91425" tIns="91425" rIns="91425" bIns="91425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196975" y="1703500"/>
            <a:ext cx="8213725" cy="48644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0" name="Shape 39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644525" cy="976313"/>
          </a:xfrm>
        </p:spPr>
        <p:txBody>
          <a:bodyPr lIns="91425" tIns="91425" rIns="91425" bIns="91425">
            <a:noAutofit/>
          </a:bodyPr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574E805-BBFA-4D13-8121-EF6457928FD7}" type="slidenum">
              <a:rPr lang="id-ID" altLang="id-ID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3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0" y="4437125"/>
            <a:ext cx="9906000" cy="821953"/>
          </a:xfrm>
        </p:spPr>
        <p:txBody>
          <a:bodyPr lIns="0" tIns="0" rIns="0" bIns="0" anchor="t">
            <a:noAutofit/>
          </a:bodyPr>
          <a:lstStyle>
            <a:lvl1pPr>
              <a:defRPr sz="5400" b="0" spc="-150">
                <a:solidFill>
                  <a:schemeClr val="tx2"/>
                </a:solidFill>
                <a:effectLst>
                  <a:outerShdw dist="12700" dir="162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0" y="5187057"/>
            <a:ext cx="9906000" cy="576064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0"/>
          </p:nvPr>
        </p:nvSpPr>
        <p:spPr>
          <a:xfrm>
            <a:off x="584521" y="620688"/>
            <a:ext cx="8736971" cy="2304256"/>
          </a:xfrm>
        </p:spPr>
        <p:txBody>
          <a:bodyPr lIns="0" tIns="0" rIns="0" bIns="0" anchor="ctr">
            <a:noAutofit/>
          </a:bodyPr>
          <a:lstStyle>
            <a:lvl1pPr marL="0" indent="-180000" algn="ctr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4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32618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 userDrawn="1"/>
        </p:nvSpPr>
        <p:spPr>
          <a:xfrm>
            <a:off x="-35" y="0"/>
            <a:ext cx="9906035" cy="4797152"/>
          </a:xfrm>
          <a:prstGeom prst="flowChartDocument">
            <a:avLst/>
          </a:prstGeom>
          <a:gradFill flip="none" rotWithShape="1">
            <a:gsLst>
              <a:gs pos="0">
                <a:srgbClr val="06106A">
                  <a:alpha val="0"/>
                </a:srgbClr>
              </a:gs>
              <a:gs pos="50000">
                <a:srgbClr val="06106A">
                  <a:alpha val="8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5" name="Flowchart: Document 4"/>
          <p:cNvSpPr/>
          <p:nvPr userDrawn="1"/>
        </p:nvSpPr>
        <p:spPr>
          <a:xfrm>
            <a:off x="0" y="0"/>
            <a:ext cx="9906000" cy="4581525"/>
          </a:xfrm>
          <a:prstGeom prst="flowChartDocumen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75" y="3933825"/>
            <a:ext cx="81756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 userDrawn="1"/>
        </p:nvSpPr>
        <p:spPr>
          <a:xfrm>
            <a:off x="818542" y="116632"/>
            <a:ext cx="546061" cy="504056"/>
          </a:xfrm>
          <a:prstGeom prst="ellipse">
            <a:avLst/>
          </a:prstGeom>
          <a:blipFill>
            <a:blip r:embed="rId4" cstate="email"/>
            <a:srcRect/>
            <a:stretch>
              <a:fillRect l="-26341" t="-15438" r="-26713" b="-39838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442612" y="116632"/>
            <a:ext cx="645345" cy="504056"/>
          </a:xfrm>
          <a:prstGeom prst="ellipse">
            <a:avLst/>
          </a:prstGeom>
          <a:blipFill>
            <a:blip r:embed="rId5" cstate="email"/>
            <a:srcRect/>
            <a:stretch>
              <a:fillRect l="-25107" t="-17171" r="-27637" b="-37263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94473" y="116632"/>
            <a:ext cx="546060" cy="504054"/>
          </a:xfrm>
          <a:prstGeom prst="ellipse">
            <a:avLst/>
          </a:prstGeom>
          <a:blipFill>
            <a:blip r:embed="rId6" cstate="email"/>
            <a:srcRect/>
            <a:stretch>
              <a:fillRect l="-26581" t="-17034" r="-28011" b="-41286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2165223" y="116633"/>
            <a:ext cx="624069" cy="504056"/>
          </a:xfrm>
          <a:prstGeom prst="ellipse">
            <a:avLst/>
          </a:prstGeom>
          <a:blipFill>
            <a:blip r:embed="rId7" cstate="email"/>
            <a:srcRect/>
            <a:stretch>
              <a:fillRect l="-27517" t="-12559" r="-33309" b="-34375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921" y="1285862"/>
            <a:ext cx="9364331" cy="928693"/>
          </a:xfrm>
        </p:spPr>
        <p:txBody>
          <a:bodyPr/>
          <a:lstStyle>
            <a:lvl1pPr algn="r">
              <a:defRPr sz="4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921" y="2285992"/>
            <a:ext cx="9364331" cy="500066"/>
          </a:xfrm>
        </p:spPr>
        <p:txBody>
          <a:bodyPr>
            <a:normAutofit/>
          </a:bodyPr>
          <a:lstStyle>
            <a:lvl1pPr marL="0" indent="0" algn="r">
              <a:buNone/>
              <a:defRPr sz="2400" b="1" baseline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64789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9" y="428604"/>
            <a:ext cx="9596505" cy="989034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49" y="1600200"/>
            <a:ext cx="9596505" cy="4686320"/>
          </a:xfrm>
        </p:spPr>
        <p:txBody>
          <a:bodyPr>
            <a:normAutofit/>
          </a:bodyPr>
          <a:lstStyle>
            <a:lvl1pPr>
              <a:defRPr sz="2800" baseline="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 eaLnBrk="0" hangingPunct="0">
              <a:defRPr b="1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77C011-ECB2-49A7-A4D6-FD1EB0723B32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24731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 b="0" baseline="0"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 eaLnBrk="0" hangingPunct="0">
              <a:defRPr b="1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4B90E20-E8AE-4B8C-BCB4-E1EF82C2A90A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131303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139" y="1600203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2941" y="1600203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9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 eaLnBrk="0" hangingPunct="0">
              <a:defRPr b="1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87BD85-43B2-4350-8412-5839E364AD69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05880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139" y="1535113"/>
            <a:ext cx="456256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139" y="2174875"/>
            <a:ext cx="456256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03" y="1535113"/>
            <a:ext cx="4564360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03" y="2174875"/>
            <a:ext cx="4564360" cy="3951288"/>
          </a:xfrm>
        </p:spPr>
        <p:txBody>
          <a:bodyPr/>
          <a:lstStyle>
            <a:lvl1pPr>
              <a:defRPr sz="2400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11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 eaLnBrk="0" hangingPunct="0">
              <a:defRPr b="1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130FE24-83AA-4503-8866-E5B158823D49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2997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28686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 eaLnBrk="0" hangingPunct="0">
              <a:defRPr b="1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20D45B-B6AB-4358-A93C-49353667CF26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785776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 eaLnBrk="0" hangingPunct="0">
              <a:defRPr b="1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82EC0A7-1A4D-42C5-9F3D-9618525A3F1C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78564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40" y="504845"/>
            <a:ext cx="3522167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504846"/>
            <a:ext cx="580089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 baseline="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140" y="1666898"/>
            <a:ext cx="3522167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 eaLnBrk="0" hangingPunct="0">
              <a:defRPr b="1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E1DFEC7-CDF3-40A2-9F99-3B3BF32D3162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5803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3" y="6550032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82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38C40D-086E-48AB-AAF1-8F50E45910B1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id-ID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 eaLnBrk="0" hangingPunct="0">
              <a:defRPr b="1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CEFB36F-1D54-4658-B29C-DEDDB58DF0A7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352341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1600203"/>
            <a:ext cx="9441722" cy="4525963"/>
          </a:xfrm>
        </p:spPr>
        <p:txBody>
          <a:bodyPr vert="eaVert"/>
          <a:lstStyle>
            <a:lvl1pPr>
              <a:defRPr baseline="0"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 eaLnBrk="0" hangingPunct="0">
              <a:defRPr b="1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A5C7E4A-10C9-46A3-94D1-74A55ED74B4B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344004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05838" y="6556375"/>
            <a:ext cx="1204912" cy="214313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E7EE02F-8D5D-44E8-BA7E-D90A6D572638}" type="slidenum">
              <a:rPr lang="id-ID" sz="1200" b="1" smtClean="0">
                <a:solidFill>
                  <a:prstClr val="black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sz="1200" b="1" dirty="0">
              <a:solidFill>
                <a:prstClr val="black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logo taspen - 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61691" y="642919"/>
            <a:ext cx="2012170" cy="5483245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642919"/>
            <a:ext cx="7291440" cy="548324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700457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 userDrawn="1"/>
        </p:nvSpPr>
        <p:spPr>
          <a:xfrm>
            <a:off x="-35" y="0"/>
            <a:ext cx="9906035" cy="4797152"/>
          </a:xfrm>
          <a:prstGeom prst="flowChartDocument">
            <a:avLst/>
          </a:prstGeom>
          <a:gradFill flip="none" rotWithShape="1">
            <a:gsLst>
              <a:gs pos="0">
                <a:srgbClr val="06106A">
                  <a:alpha val="0"/>
                </a:srgbClr>
              </a:gs>
              <a:gs pos="50000">
                <a:srgbClr val="06106A">
                  <a:alpha val="80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sp>
        <p:nvSpPr>
          <p:cNvPr id="5" name="Flowchart: Document 4"/>
          <p:cNvSpPr/>
          <p:nvPr userDrawn="1"/>
        </p:nvSpPr>
        <p:spPr>
          <a:xfrm>
            <a:off x="0" y="0"/>
            <a:ext cx="9906000" cy="4581525"/>
          </a:xfrm>
          <a:prstGeom prst="flowChartDocument">
            <a:avLst/>
          </a:prstGeom>
          <a:blipFill>
            <a:blip r:embed="rId2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75" y="3933825"/>
            <a:ext cx="81756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 userDrawn="1"/>
        </p:nvSpPr>
        <p:spPr>
          <a:xfrm>
            <a:off x="95216" y="142852"/>
            <a:ext cx="571504" cy="500066"/>
          </a:xfrm>
          <a:prstGeom prst="ellipse">
            <a:avLst/>
          </a:prstGeom>
          <a:blipFill>
            <a:blip r:embed="rId4" cstate="email"/>
            <a:srcRect/>
            <a:stretch>
              <a:fillRect l="-26341" t="-15438" r="-26713" b="-39838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381100" y="116632"/>
            <a:ext cx="581432" cy="526286"/>
          </a:xfrm>
          <a:prstGeom prst="ellipse">
            <a:avLst/>
          </a:prstGeom>
          <a:blipFill>
            <a:blip r:embed="rId5" cstate="email"/>
            <a:srcRect/>
            <a:stretch>
              <a:fillRect l="-25107" t="-17171" r="-27637" b="-37263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738158" y="138864"/>
            <a:ext cx="571504" cy="504054"/>
          </a:xfrm>
          <a:prstGeom prst="ellipse">
            <a:avLst/>
          </a:prstGeom>
          <a:blipFill>
            <a:blip r:embed="rId6" cstate="email"/>
            <a:srcRect/>
            <a:stretch>
              <a:fillRect l="-26581" t="-17034" r="-28011" b="-41286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2024046" y="142852"/>
            <a:ext cx="571503" cy="500066"/>
          </a:xfrm>
          <a:prstGeom prst="ellipse">
            <a:avLst/>
          </a:prstGeom>
          <a:blipFill>
            <a:blip r:embed="rId7" cstate="email"/>
            <a:srcRect/>
            <a:stretch>
              <a:fillRect l="-27517" t="-12559" r="-33309" b="-34375"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921" y="1285862"/>
            <a:ext cx="9364331" cy="928693"/>
          </a:xfrm>
        </p:spPr>
        <p:txBody>
          <a:bodyPr/>
          <a:lstStyle>
            <a:lvl1pPr algn="r">
              <a:defRPr sz="44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921" y="2285992"/>
            <a:ext cx="9364331" cy="500066"/>
          </a:xfrm>
        </p:spPr>
        <p:txBody>
          <a:bodyPr>
            <a:normAutofit/>
          </a:bodyPr>
          <a:lstStyle>
            <a:lvl1pPr marL="0" indent="0" algn="r">
              <a:buNone/>
              <a:defRPr sz="2400" b="1" baseline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94318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51" y="428604"/>
            <a:ext cx="9596505" cy="989034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51" y="1600200"/>
            <a:ext cx="9596505" cy="4686320"/>
          </a:xfrm>
        </p:spPr>
        <p:txBody>
          <a:bodyPr>
            <a:normAutofit/>
          </a:bodyPr>
          <a:lstStyle>
            <a:lvl1pPr>
              <a:defRPr sz="2800" baseline="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E165B25C-813A-4C1C-A4D0-E39002CAE96A}" type="slidenum">
              <a:rPr lang="id-ID">
                <a:solidFill>
                  <a:prstClr val="black"/>
                </a:solidFill>
              </a:rPr>
              <a:pPr/>
              <a:t>‹#›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505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6" name="Picture 8" descr="logo taspen - 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 b="0" baseline="0">
                <a:solidFill>
                  <a:schemeClr val="bg1">
                    <a:lumMod val="6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69055CC1-D192-4FF7-8AB6-4AF3035B78B9}" type="slidenum">
              <a:rPr lang="id-ID">
                <a:solidFill>
                  <a:prstClr val="black"/>
                </a:solidFill>
              </a:rPr>
              <a:pPr/>
              <a:t>‹#›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427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139" y="1600204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2941" y="1600204"/>
            <a:ext cx="456092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9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D39F99AE-3ABC-4F5D-9B14-C921B1778876}" type="slidenum">
              <a:rPr lang="id-ID">
                <a:solidFill>
                  <a:prstClr val="black"/>
                </a:solidFill>
              </a:rPr>
              <a:pPr/>
              <a:t>‹#›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789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 taspen - 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139" y="1535113"/>
            <a:ext cx="456256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139" y="2174875"/>
            <a:ext cx="456256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04" y="1535113"/>
            <a:ext cx="4564360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04" y="2174875"/>
            <a:ext cx="4564360" cy="3951288"/>
          </a:xfrm>
        </p:spPr>
        <p:txBody>
          <a:bodyPr/>
          <a:lstStyle>
            <a:lvl1pPr>
              <a:defRPr sz="2400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11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85FC094B-459D-4C90-BB2C-B2FD4A688BF7}" type="slidenum">
              <a:rPr lang="id-ID">
                <a:solidFill>
                  <a:prstClr val="black"/>
                </a:solidFill>
              </a:rPr>
              <a:pPr/>
              <a:t>‹#›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000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logo taspen - 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28686"/>
          </a:xfrm>
        </p:spPr>
        <p:txBody>
          <a:bodyPr/>
          <a:lstStyle>
            <a:lvl1pPr>
              <a:defRPr sz="36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44780EC7-8D2A-4EE0-B2FA-44E5DAC1E91B}" type="slidenum">
              <a:rPr lang="id-ID">
                <a:solidFill>
                  <a:prstClr val="black"/>
                </a:solidFill>
              </a:rPr>
              <a:pPr/>
              <a:t>‹#›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5357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B413C231-E168-4894-9629-E81654D989A0}" type="slidenum">
              <a:rPr lang="id-ID">
                <a:solidFill>
                  <a:prstClr val="black"/>
                </a:solidFill>
              </a:rPr>
              <a:pPr/>
              <a:t>‹#›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8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6" name="Rectangle 5"/>
          <p:cNvSpPr/>
          <p:nvPr userDrawn="1"/>
        </p:nvSpPr>
        <p:spPr>
          <a:xfrm>
            <a:off x="0" y="307982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3" y="6550032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7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43" y="504845"/>
            <a:ext cx="3522167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504847"/>
            <a:ext cx="580089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 baseline="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143" y="1666899"/>
            <a:ext cx="3522167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82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60B8CD6-C3AD-4BCB-98C8-EACA8B9CCFE0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43" y="504845"/>
            <a:ext cx="3522167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504847"/>
            <a:ext cx="580089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 baseline="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143" y="1666899"/>
            <a:ext cx="3522167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3382E876-13C0-4262-BDF6-7998C4A1650C}" type="slidenum">
              <a:rPr lang="id-ID">
                <a:solidFill>
                  <a:prstClr val="black"/>
                </a:solidFill>
              </a:rPr>
              <a:pPr/>
              <a:t>‹#›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259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id-ID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45E10722-4FAF-414C-9746-EF981CC9B8A0}" type="slidenum">
              <a:rPr lang="id-ID">
                <a:solidFill>
                  <a:prstClr val="black"/>
                </a:solidFill>
              </a:rPr>
              <a:pPr/>
              <a:t>‹#›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976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taspen - 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428604"/>
            <a:ext cx="9441722" cy="989034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1600204"/>
            <a:ext cx="9441722" cy="4525963"/>
          </a:xfrm>
        </p:spPr>
        <p:txBody>
          <a:bodyPr vert="eaVert"/>
          <a:lstStyle>
            <a:lvl1pPr>
              <a:defRPr baseline="0"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8" y="6556375"/>
            <a:ext cx="1204912" cy="21431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A56AE33A-9416-4116-8BCF-3FEF1782F6AD}" type="slidenum">
              <a:rPr lang="id-ID">
                <a:solidFill>
                  <a:prstClr val="black"/>
                </a:solidFill>
              </a:rPr>
              <a:pPr/>
              <a:t>‹#›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593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5875" y="-41275"/>
            <a:ext cx="9921875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7975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05838" y="6556375"/>
            <a:ext cx="1204912" cy="214313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DC8B778-EBAB-4DDD-8716-ECD7ED5804F7}" type="slidenum">
              <a:rPr lang="id-ID" sz="1200" b="1" smtClean="0">
                <a:solidFill>
                  <a:prstClr val="black"/>
                </a:solidFill>
              </a:rPr>
              <a:pPr algn="r" eaLnBrk="1" hangingPunct="1"/>
              <a:t>‹#›</a:t>
            </a:fld>
            <a:endParaRPr lang="id-ID" sz="1200" b="1" smtClean="0">
              <a:solidFill>
                <a:prstClr val="black"/>
              </a:solidFill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6550025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logo taspen - 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14288"/>
            <a:ext cx="5572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61691" y="642924"/>
            <a:ext cx="2012170" cy="5483245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139" y="642924"/>
            <a:ext cx="7291440" cy="548324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591664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1"/>
          <p:cNvSpPr>
            <a:spLocks noChangeArrowheads="1"/>
          </p:cNvSpPr>
          <p:nvPr/>
        </p:nvSpPr>
        <p:spPr bwMode="auto">
          <a:xfrm>
            <a:off x="-60325" y="-50800"/>
            <a:ext cx="3589338" cy="6953250"/>
          </a:xfrm>
          <a:custGeom>
            <a:avLst/>
            <a:gdLst>
              <a:gd name="T0" fmla="*/ 0 w 132505"/>
              <a:gd name="T1" fmla="*/ 0 h 208586"/>
              <a:gd name="T2" fmla="*/ 132505 w 132505"/>
              <a:gd name="T3" fmla="*/ 208586 h 208586"/>
            </a:gdLst>
            <a:ahLst/>
            <a:cxnLst/>
            <a:rect l="T0" t="T1" r="T2" b="T3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hape 32"/>
          <p:cNvSpPr/>
          <p:nvPr/>
        </p:nvSpPr>
        <p:spPr>
          <a:xfrm flipH="1">
            <a:off x="-979488" y="-23813"/>
            <a:ext cx="1906588" cy="998538"/>
          </a:xfrm>
          <a:prstGeom prst="parallelogram">
            <a:avLst>
              <a:gd name="adj" fmla="val 5154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6" name="Shape 33"/>
          <p:cNvSpPr/>
          <p:nvPr/>
        </p:nvSpPr>
        <p:spPr>
          <a:xfrm flipH="1">
            <a:off x="511175" y="-12700"/>
            <a:ext cx="561975" cy="998538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7" name="Shape 34"/>
          <p:cNvSpPr/>
          <p:nvPr/>
        </p:nvSpPr>
        <p:spPr>
          <a:xfrm flipH="1">
            <a:off x="804863" y="363538"/>
            <a:ext cx="8131175" cy="998537"/>
          </a:xfrm>
          <a:prstGeom prst="parallelogram">
            <a:avLst>
              <a:gd name="adj" fmla="val 5154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8" name="Shape 35"/>
          <p:cNvSpPr/>
          <p:nvPr/>
        </p:nvSpPr>
        <p:spPr>
          <a:xfrm flipH="1">
            <a:off x="8516938" y="363538"/>
            <a:ext cx="1905000" cy="998537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9" name="Shape 36"/>
          <p:cNvSpPr/>
          <p:nvPr/>
        </p:nvSpPr>
        <p:spPr>
          <a:xfrm flipH="1">
            <a:off x="1073150" y="6567488"/>
            <a:ext cx="9066213" cy="3048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196975" y="368100"/>
            <a:ext cx="7284875" cy="998800"/>
          </a:xfrm>
          <a:prstGeom prst="rect">
            <a:avLst/>
          </a:prstGeom>
        </p:spPr>
        <p:txBody>
          <a:bodyPr wrap="square" lIns="91425" tIns="91425" rIns="91425" bIns="91425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196975" y="1703500"/>
            <a:ext cx="8213725" cy="48644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0" name="Shape 39"/>
          <p:cNvSpPr txBox="1">
            <a:spLocks noGrp="1"/>
          </p:cNvSpPr>
          <p:nvPr>
            <p:ph type="sldNum" idx="10"/>
          </p:nvPr>
        </p:nvSpPr>
        <p:spPr>
          <a:xfrm>
            <a:off x="0" y="0"/>
            <a:ext cx="644525" cy="976313"/>
          </a:xfrm>
        </p:spPr>
        <p:txBody>
          <a:bodyPr lIns="91425" tIns="91425" rIns="91425" bIns="91425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546EE2-771D-44A2-9BA4-DAF8B13F2BDC}" type="slidenum">
              <a:rPr lang="id-ID">
                <a:solidFill>
                  <a:prstClr val="white"/>
                </a:solidFill>
              </a:rPr>
              <a:pPr/>
              <a:t>‹#›</a:t>
            </a:fld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516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0" y="4437119"/>
            <a:ext cx="9906000" cy="821953"/>
          </a:xfrm>
        </p:spPr>
        <p:txBody>
          <a:bodyPr lIns="0" tIns="0" rIns="0" bIns="0" anchor="t">
            <a:noAutofit/>
          </a:bodyPr>
          <a:lstStyle>
            <a:lvl1pPr>
              <a:defRPr sz="5400" b="0" spc="-150">
                <a:solidFill>
                  <a:schemeClr val="tx2"/>
                </a:solidFill>
                <a:effectLst>
                  <a:outerShdw dist="12700" dir="162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0" y="5187057"/>
            <a:ext cx="9906000" cy="576064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0"/>
          </p:nvPr>
        </p:nvSpPr>
        <p:spPr>
          <a:xfrm>
            <a:off x="584518" y="620688"/>
            <a:ext cx="8736971" cy="2304256"/>
          </a:xfrm>
        </p:spPr>
        <p:txBody>
          <a:bodyPr lIns="0" tIns="0" rIns="0" bIns="0" anchor="ctr">
            <a:noAutofit/>
          </a:bodyPr>
          <a:lstStyle>
            <a:lvl1pPr marL="0" indent="-180000" algn="ctr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4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579295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1113" y="-11113"/>
            <a:ext cx="9917113" cy="32702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391" tIns="51195" rIns="102391" bIns="511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5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338138"/>
            <a:ext cx="9906000" cy="52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391" tIns="51195" rIns="102391" bIns="5119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500" dirty="0">
              <a:solidFill>
                <a:prstClr val="white"/>
              </a:solidFill>
            </a:endParaRPr>
          </a:p>
        </p:txBody>
      </p:sp>
      <p:pic>
        <p:nvPicPr>
          <p:cNvPr id="4" name="Picture 8" descr="logo taspen - 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88" y="52388"/>
            <a:ext cx="4175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656836"/>
      </p:ext>
    </p:extLst>
  </p:cSld>
  <p:clrMapOvr>
    <a:masterClrMapping/>
  </p:clrMapOvr>
  <p:transition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63AC953A-D298-0E40-80B0-7FD5012FBED3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9767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A328CB39-7E31-8D4B-A648-820C2CD5FBBE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4733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226D94E2-C919-1D44-A679-9556C95A3B35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61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479" y="-41275"/>
            <a:ext cx="9921479" cy="327025"/>
          </a:xfrm>
          <a:prstGeom prst="rect">
            <a:avLst/>
          </a:prstGeom>
          <a:solidFill>
            <a:srgbClr val="061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6" name="Rectangle 5"/>
          <p:cNvSpPr/>
          <p:nvPr userDrawn="1"/>
        </p:nvSpPr>
        <p:spPr>
          <a:xfrm>
            <a:off x="0" y="307982"/>
            <a:ext cx="9906000" cy="34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Moto 1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973" y="6550032"/>
            <a:ext cx="270867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 taspen - 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2097" y="14288"/>
            <a:ext cx="5572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id-ID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05837" y="6556382"/>
            <a:ext cx="1205575" cy="214313"/>
          </a:xfrm>
        </p:spPr>
        <p:txBody>
          <a:bodyPr/>
          <a:lstStyle>
            <a:lvl1pPr>
              <a:defRPr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CE693B-A3B6-42CA-9C62-1D01D954E923}" type="slidenum">
              <a:rPr lang="id-ID"/>
              <a:pPr>
                <a:defRPr/>
              </a:pPr>
              <a:t>‹#›</a:t>
            </a:fld>
            <a:endParaRPr lang="id-ID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0FB04BD8-42E5-1B47-881F-48DA05947166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0797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74C86E26-BF05-714C-B9A2-727628943F41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8563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D03E13BF-99B4-614F-A675-FA5B51B38337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27899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BB6653D2-F5A0-5643-9237-BFF098FB13DC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20577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0A93BFFD-F996-9A49-815A-F17B376657D0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6007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AC4A0C34-E29E-D842-85F5-78B12D219266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26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CEFC70A3-1AC9-9240-9B5C-DD1BC2C6AC35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8039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0F69FFB6-E73E-BC4E-B49E-030227193501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0834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233857"/>
            <a:ext cx="8204201" cy="756745"/>
          </a:xfrm>
        </p:spPr>
        <p:txBody>
          <a:bodyPr bIns="0" anchor="t">
            <a:normAutofit/>
          </a:bodyPr>
          <a:lstStyle>
            <a:lvl1pPr algn="l">
              <a:lnSpc>
                <a:spcPct val="100000"/>
              </a:lnSpc>
              <a:defRPr sz="1846" b="1" baseline="0">
                <a:solidFill>
                  <a:srgbClr val="32323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541782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 sz="1292"/>
            </a:lvl1pPr>
          </a:lstStyle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id-ID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April 26th 2016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26424" y="654005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 sz="1108">
                <a:solidFill>
                  <a:srgbClr val="323232"/>
                </a:solidFill>
              </a:defRPr>
            </a:lvl1pPr>
          </a:lstStyle>
          <a:p>
            <a:pPr defTabSz="422041"/>
            <a:fld id="{1459091E-4DD0-4862-A5D6-0CD4C4DC0C84}" type="slidenum">
              <a:rPr lang="en-US" smtClean="0"/>
              <a:pPr defTabSz="422041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"/>
            <a:ext cx="9906000" cy="4571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62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4267200" y="6540050"/>
            <a:ext cx="149167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8" dirty="0">
                <a:solidFill>
                  <a:prstClr val="black">
                    <a:lumMod val="75000"/>
                    <a:lumOff val="25000"/>
                  </a:prstClr>
                </a:solidFill>
              </a:rPr>
              <a:t>Skha Consulting</a:t>
            </a:r>
          </a:p>
        </p:txBody>
      </p:sp>
    </p:spTree>
    <p:extLst>
      <p:ext uri="{BB962C8B-B14F-4D97-AF65-F5344CB8AC3E}">
        <p14:creationId xmlns:p14="http://schemas.microsoft.com/office/powerpoint/2010/main" val="19297596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63AC953A-D298-0E40-80B0-7FD5012FBED3}" type="datetime1">
              <a:rPr lang="en-US" sz="1662" smtClean="0">
                <a:solidFill>
                  <a:prstClr val="black"/>
                </a:solidFill>
                <a:latin typeface="Calibri"/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37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566" y="274638"/>
            <a:ext cx="92868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dirty="0"/>
              <a:t>KLIK UNTUK EDIT JUDUL SLIDE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9566" y="1600204"/>
            <a:ext cx="92868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/>
              <a:t>Klik Untuk Edit Teks</a:t>
            </a:r>
            <a:endParaRPr lang="en-US"/>
          </a:p>
          <a:p>
            <a:pPr lvl="1"/>
            <a:r>
              <a:rPr lang="id-ID"/>
              <a:t>Tingkat Kedua</a:t>
            </a:r>
            <a:endParaRPr lang="en-US"/>
          </a:p>
          <a:p>
            <a:pPr lvl="2"/>
            <a:r>
              <a:rPr lang="id-ID"/>
              <a:t>Tingkat Ketiga</a:t>
            </a:r>
            <a:endParaRPr lang="en-US"/>
          </a:p>
          <a:p>
            <a:pPr lvl="3"/>
            <a:r>
              <a:rPr lang="id-ID"/>
              <a:t>Tingkat Keempat</a:t>
            </a:r>
            <a:endParaRPr lang="en-US"/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61CF56-4638-4950-B2D6-6C0F736A2E5F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20" r:id="rId12"/>
    <p:sldLayoutId id="2147483721" r:id="rId13"/>
    <p:sldLayoutId id="2147483761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Verdana" pitchFamily="34" charset="0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563" y="274638"/>
            <a:ext cx="92868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dirty="0"/>
              <a:t>KLIK UNTUK EDIT JUDUL SLIDE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9563" y="1600200"/>
            <a:ext cx="92868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 smtClean="0"/>
              <a:t>Klik Untuk Edit Teks</a:t>
            </a:r>
            <a:endParaRPr lang="en-US" altLang="id-ID" smtClean="0"/>
          </a:p>
          <a:p>
            <a:pPr lvl="1"/>
            <a:r>
              <a:rPr lang="id-ID" altLang="id-ID" smtClean="0"/>
              <a:t>Tingkat Kedua</a:t>
            </a:r>
            <a:endParaRPr lang="en-US" altLang="id-ID" smtClean="0"/>
          </a:p>
          <a:p>
            <a:pPr lvl="2"/>
            <a:r>
              <a:rPr lang="id-ID" altLang="id-ID" smtClean="0"/>
              <a:t>Tingkat Ketiga</a:t>
            </a:r>
            <a:endParaRPr lang="en-US" altLang="id-ID" smtClean="0"/>
          </a:p>
          <a:p>
            <a:pPr lvl="3"/>
            <a:r>
              <a:rPr lang="id-ID" altLang="id-ID" smtClean="0"/>
              <a:t>Tingkat Keempat</a:t>
            </a:r>
            <a:endParaRPr lang="en-US" altLang="id-ID" smtClean="0"/>
          </a:p>
          <a:p>
            <a:pPr lvl="4"/>
            <a:r>
              <a:rPr lang="id-ID" altLang="id-ID" smtClean="0"/>
              <a:t>Tingkat Kelima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ADB838-B67F-4667-8B23-03788416B317}" type="slidenum">
              <a:rPr lang="id-ID" altLang="id-ID"/>
              <a:pPr>
                <a:defRPr/>
              </a:pPr>
              <a:t>‹#›</a:t>
            </a:fld>
            <a:endParaRPr lang="id-ID" altLang="id-ID"/>
          </a:p>
        </p:txBody>
      </p:sp>
    </p:spTree>
    <p:extLst>
      <p:ext uri="{BB962C8B-B14F-4D97-AF65-F5344CB8AC3E}">
        <p14:creationId xmlns:p14="http://schemas.microsoft.com/office/powerpoint/2010/main" val="93159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Verdana" pitchFamily="34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2AAFF57-9471-2C47-BA55-21C6D3EEFD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4/27/2019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9011708" y="333376"/>
            <a:ext cx="894292" cy="1071563"/>
          </a:xfrm>
          <a:custGeom>
            <a:avLst/>
            <a:gdLst>
              <a:gd name="T0" fmla="*/ 0 w 237"/>
              <a:gd name="T1" fmla="*/ 114 h 276"/>
              <a:gd name="T2" fmla="*/ 237 w 237"/>
              <a:gd name="T3" fmla="*/ 0 h 276"/>
              <a:gd name="T4" fmla="*/ 237 w 237"/>
              <a:gd name="T5" fmla="*/ 244 h 276"/>
              <a:gd name="T6" fmla="*/ 79 w 237"/>
              <a:gd name="T7" fmla="*/ 215 h 276"/>
              <a:gd name="T8" fmla="*/ 0 w 237"/>
              <a:gd name="T9" fmla="*/ 11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" h="276">
                <a:moveTo>
                  <a:pt x="0" y="114"/>
                </a:moveTo>
                <a:cubicBezTo>
                  <a:pt x="237" y="0"/>
                  <a:pt x="237" y="0"/>
                  <a:pt x="237" y="0"/>
                </a:cubicBezTo>
                <a:cubicBezTo>
                  <a:pt x="237" y="244"/>
                  <a:pt x="237" y="244"/>
                  <a:pt x="237" y="244"/>
                </a:cubicBezTo>
                <a:cubicBezTo>
                  <a:pt x="162" y="276"/>
                  <a:pt x="110" y="240"/>
                  <a:pt x="79" y="215"/>
                </a:cubicBezTo>
                <a:cubicBezTo>
                  <a:pt x="43" y="186"/>
                  <a:pt x="0" y="114"/>
                  <a:pt x="0" y="114"/>
                </a:cubicBezTo>
                <a:close/>
              </a:path>
            </a:pathLst>
          </a:custGeom>
          <a:solidFill>
            <a:srgbClr val="FFCD10"/>
          </a:solidFill>
          <a:ln>
            <a:noFill/>
          </a:ln>
        </p:spPr>
        <p:txBody>
          <a:bodyPr lIns="103139" tIns="51569" rIns="103139" bIns="51569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d-ID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584729" y="757238"/>
            <a:ext cx="8346150" cy="0"/>
          </a:xfrm>
          <a:prstGeom prst="line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3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4558" y="649870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57174BA7-11E6-1C47-A305-A3D2A34F5F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9168996" y="333376"/>
            <a:ext cx="752123" cy="901212"/>
          </a:xfrm>
          <a:custGeom>
            <a:avLst/>
            <a:gdLst>
              <a:gd name="T0" fmla="*/ 0 w 237"/>
              <a:gd name="T1" fmla="*/ 114 h 276"/>
              <a:gd name="T2" fmla="*/ 237 w 237"/>
              <a:gd name="T3" fmla="*/ 0 h 276"/>
              <a:gd name="T4" fmla="*/ 237 w 237"/>
              <a:gd name="T5" fmla="*/ 244 h 276"/>
              <a:gd name="T6" fmla="*/ 79 w 237"/>
              <a:gd name="T7" fmla="*/ 215 h 276"/>
              <a:gd name="T8" fmla="*/ 0 w 237"/>
              <a:gd name="T9" fmla="*/ 11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" h="276">
                <a:moveTo>
                  <a:pt x="0" y="114"/>
                </a:moveTo>
                <a:cubicBezTo>
                  <a:pt x="237" y="0"/>
                  <a:pt x="237" y="0"/>
                  <a:pt x="237" y="0"/>
                </a:cubicBezTo>
                <a:cubicBezTo>
                  <a:pt x="237" y="244"/>
                  <a:pt x="237" y="244"/>
                  <a:pt x="237" y="244"/>
                </a:cubicBezTo>
                <a:cubicBezTo>
                  <a:pt x="162" y="276"/>
                  <a:pt x="110" y="240"/>
                  <a:pt x="79" y="215"/>
                </a:cubicBezTo>
                <a:cubicBezTo>
                  <a:pt x="43" y="186"/>
                  <a:pt x="0" y="114"/>
                  <a:pt x="0" y="114"/>
                </a:cubicBezTo>
                <a:close/>
              </a:path>
            </a:pathLst>
          </a:custGeom>
          <a:solidFill>
            <a:srgbClr val="FFCD10"/>
          </a:solidFill>
          <a:ln>
            <a:noFill/>
          </a:ln>
        </p:spPr>
        <p:txBody>
          <a:bodyPr lIns="95205" tIns="47602" rIns="95205" bIns="47602"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662" kern="0">
              <a:solidFill>
                <a:sysClr val="windowText" lastClr="000000"/>
              </a:solidFill>
              <a:latin typeface="Calibri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87" y="102651"/>
            <a:ext cx="8930796" cy="757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x-none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7522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hf hdr="0" ftr="0" dt="0"/>
  <p:txStyles>
    <p:titleStyle>
      <a:lvl1pPr algn="l" defTabSz="422041" rtl="0" eaLnBrk="1" latinLnBrk="0" hangingPunct="1">
        <a:spcBef>
          <a:spcPct val="0"/>
        </a:spcBef>
        <a:buNone/>
        <a:defRPr sz="2769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422041" rtl="0" eaLnBrk="1" latinLnBrk="0" hangingPunct="1">
        <a:spcBef>
          <a:spcPct val="20000"/>
        </a:spcBef>
        <a:buFont typeface="Arial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422041" rtl="0" eaLnBrk="1" latinLnBrk="0" hangingPunct="1">
        <a:spcBef>
          <a:spcPct val="20000"/>
        </a:spcBef>
        <a:buFont typeface="Arial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422041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422041" rtl="0" eaLnBrk="1" latinLnBrk="0" hangingPunct="1">
        <a:spcBef>
          <a:spcPct val="20000"/>
        </a:spcBef>
        <a:buFont typeface="Arial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422041" rtl="0" eaLnBrk="1" latinLnBrk="0" hangingPunct="1">
        <a:spcBef>
          <a:spcPct val="20000"/>
        </a:spcBef>
        <a:buFont typeface="Arial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564" y="274638"/>
            <a:ext cx="92868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dirty="0"/>
              <a:t>KLIK UNTUK EDIT JUDUL SLIDE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9564" y="1600203"/>
            <a:ext cx="92868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/>
              <a:t>Klik Untuk Edit Teks</a:t>
            </a:r>
            <a:endParaRPr lang="en-US"/>
          </a:p>
          <a:p>
            <a:pPr lvl="1"/>
            <a:r>
              <a:rPr lang="id-ID"/>
              <a:t>Tingkat Kedua</a:t>
            </a:r>
            <a:endParaRPr lang="en-US"/>
          </a:p>
          <a:p>
            <a:pPr lvl="2"/>
            <a:r>
              <a:rPr lang="id-ID"/>
              <a:t>Tingkat Ketiga</a:t>
            </a:r>
            <a:endParaRPr lang="en-US"/>
          </a:p>
          <a:p>
            <a:pPr lvl="3"/>
            <a:r>
              <a:rPr lang="id-ID"/>
              <a:t>Tingkat Keempat</a:t>
            </a:r>
            <a:endParaRPr lang="en-US"/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61CF56-4638-4950-B2D6-6C0F736A2E5F}" type="slidenum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0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Verdana" pitchFamily="34" charset="0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564" y="274638"/>
            <a:ext cx="92868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dirty="0"/>
              <a:t>KLIK UNTUK EDIT JUDUL SLIDE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9564" y="1600203"/>
            <a:ext cx="92868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/>
              <a:t>Klik Untuk Edit Teks</a:t>
            </a:r>
            <a:endParaRPr lang="en-US"/>
          </a:p>
          <a:p>
            <a:pPr lvl="1"/>
            <a:r>
              <a:rPr lang="id-ID"/>
              <a:t>Tingkat Kedua</a:t>
            </a:r>
            <a:endParaRPr lang="en-US"/>
          </a:p>
          <a:p>
            <a:pPr lvl="2"/>
            <a:r>
              <a:rPr lang="id-ID"/>
              <a:t>Tingkat Ketiga</a:t>
            </a:r>
            <a:endParaRPr lang="en-US"/>
          </a:p>
          <a:p>
            <a:pPr lvl="3"/>
            <a:r>
              <a:rPr lang="id-ID"/>
              <a:t>Tingkat Keempat</a:t>
            </a:r>
            <a:endParaRPr lang="en-US"/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61CF56-4638-4950-B2D6-6C0F736A2E5F}" type="slidenum">
              <a:rPr lang="id-ID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1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Verdana" pitchFamily="34" charset="0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563" y="274638"/>
            <a:ext cx="92868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dirty="0" smtClean="0"/>
              <a:t>KLIK UNTUK EDIT JUDUL SLIDE</a:t>
            </a:r>
            <a:endParaRPr lang="id-ID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9563" y="1600201"/>
            <a:ext cx="92868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smtClean="0"/>
              <a:t>Klik Untuk Edit Teks</a:t>
            </a:r>
            <a:endParaRPr lang="en-US" smtClean="0"/>
          </a:p>
          <a:p>
            <a:pPr lvl="1"/>
            <a:r>
              <a:rPr lang="id-ID" smtClean="0"/>
              <a:t>Tingkat Kedua</a:t>
            </a:r>
            <a:endParaRPr lang="en-US" smtClean="0"/>
          </a:p>
          <a:p>
            <a:pPr lvl="2"/>
            <a:r>
              <a:rPr lang="id-ID" smtClean="0"/>
              <a:t>Tingkat Ketiga</a:t>
            </a:r>
            <a:endParaRPr lang="en-US" smtClean="0"/>
          </a:p>
          <a:p>
            <a:pPr lvl="3"/>
            <a:r>
              <a:rPr lang="id-ID" smtClean="0"/>
              <a:t>Tingkat Keempat</a:t>
            </a:r>
            <a:endParaRPr lang="en-US" smtClean="0"/>
          </a:p>
          <a:p>
            <a:pPr lvl="4"/>
            <a:r>
              <a:rPr lang="id-ID" smtClean="0"/>
              <a:t>Tingkat Kelima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280BB9-0DE9-49EC-A512-0A90B03B306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2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Verdana" pitchFamily="34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563" y="274638"/>
            <a:ext cx="92868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dirty="0"/>
              <a:t>KLIK UNTUK EDIT JUDUL SLIDE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9563" y="1600200"/>
            <a:ext cx="92868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 smtClean="0"/>
              <a:t>Klik Untuk Edit Teks</a:t>
            </a:r>
            <a:endParaRPr lang="en-US" altLang="id-ID" smtClean="0"/>
          </a:p>
          <a:p>
            <a:pPr lvl="1"/>
            <a:r>
              <a:rPr lang="id-ID" altLang="id-ID" smtClean="0"/>
              <a:t>Tingkat Kedua</a:t>
            </a:r>
            <a:endParaRPr lang="en-US" altLang="id-ID" smtClean="0"/>
          </a:p>
          <a:p>
            <a:pPr lvl="2"/>
            <a:r>
              <a:rPr lang="id-ID" altLang="id-ID" smtClean="0"/>
              <a:t>Tingkat Ketiga</a:t>
            </a:r>
            <a:endParaRPr lang="en-US" altLang="id-ID" smtClean="0"/>
          </a:p>
          <a:p>
            <a:pPr lvl="3"/>
            <a:r>
              <a:rPr lang="id-ID" altLang="id-ID" smtClean="0"/>
              <a:t>Tingkat Keempat</a:t>
            </a:r>
            <a:endParaRPr lang="en-US" altLang="id-ID" smtClean="0"/>
          </a:p>
          <a:p>
            <a:pPr lvl="4"/>
            <a:r>
              <a:rPr lang="id-ID" altLang="id-ID" smtClean="0"/>
              <a:t>Tingkat Kelima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5BE79E-910A-495D-BA2F-88CA4EAE756E}" type="slidenum">
              <a:rPr lang="id-ID" altLang="id-ID"/>
              <a:pPr>
                <a:defRPr/>
              </a:pPr>
              <a:t>‹#›</a:t>
            </a:fld>
            <a:endParaRPr lang="id-ID" altLang="id-ID"/>
          </a:p>
        </p:txBody>
      </p:sp>
    </p:spTree>
    <p:extLst>
      <p:ext uri="{BB962C8B-B14F-4D97-AF65-F5344CB8AC3E}">
        <p14:creationId xmlns:p14="http://schemas.microsoft.com/office/powerpoint/2010/main" val="40481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Verdana" pitchFamily="34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563" y="274638"/>
            <a:ext cx="92868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dirty="0"/>
              <a:t>KLIK UNTUK EDIT JUDUL SLIDE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9563" y="1600200"/>
            <a:ext cx="92868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smtClean="0"/>
              <a:t>Klik Untuk Edit Teks</a:t>
            </a:r>
            <a:endParaRPr lang="en-US" smtClean="0"/>
          </a:p>
          <a:p>
            <a:pPr lvl="1"/>
            <a:r>
              <a:rPr lang="id-ID" smtClean="0"/>
              <a:t>Tingkat Kedua</a:t>
            </a:r>
            <a:endParaRPr lang="en-US" smtClean="0"/>
          </a:p>
          <a:p>
            <a:pPr lvl="2"/>
            <a:r>
              <a:rPr lang="id-ID" smtClean="0"/>
              <a:t>Tingkat Ketiga</a:t>
            </a:r>
            <a:endParaRPr lang="en-US" smtClean="0"/>
          </a:p>
          <a:p>
            <a:pPr lvl="3"/>
            <a:r>
              <a:rPr lang="id-ID" smtClean="0"/>
              <a:t>Tingkat Keempat</a:t>
            </a:r>
            <a:endParaRPr lang="en-US" smtClean="0"/>
          </a:p>
          <a:p>
            <a:pPr lvl="4"/>
            <a:r>
              <a:rPr lang="id-ID" smtClean="0"/>
              <a:t>Tingkat Kelima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8BF829-5F3C-49BC-A40F-F937917FDE22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128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Verdana" pitchFamily="34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563" y="274638"/>
            <a:ext cx="92868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dirty="0"/>
              <a:t>KLIK UNTUK EDIT JUDUL SLIDE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9563" y="1600200"/>
            <a:ext cx="92868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smtClean="0"/>
              <a:t>Klik Untuk Edit Teks</a:t>
            </a:r>
            <a:endParaRPr lang="en-US" smtClean="0"/>
          </a:p>
          <a:p>
            <a:pPr lvl="1"/>
            <a:r>
              <a:rPr lang="id-ID" smtClean="0"/>
              <a:t>Tingkat Kedua</a:t>
            </a:r>
            <a:endParaRPr lang="en-US" smtClean="0"/>
          </a:p>
          <a:p>
            <a:pPr lvl="2"/>
            <a:r>
              <a:rPr lang="id-ID" smtClean="0"/>
              <a:t>Tingkat Ketiga</a:t>
            </a:r>
            <a:endParaRPr lang="en-US" smtClean="0"/>
          </a:p>
          <a:p>
            <a:pPr lvl="3"/>
            <a:r>
              <a:rPr lang="id-ID" smtClean="0"/>
              <a:t>Tingkat Keempat</a:t>
            </a:r>
            <a:endParaRPr lang="en-US" smtClean="0"/>
          </a:p>
          <a:p>
            <a:pPr lvl="4"/>
            <a:r>
              <a:rPr lang="id-ID" smtClean="0"/>
              <a:t>Tingkat Kelima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9DF842E-052B-4B4C-AE98-442ED7516665}" type="slidenum">
              <a:rPr lang="id-ID" smtClean="0"/>
              <a:pPr/>
              <a:t>‹#›</a:t>
            </a:fld>
            <a:endParaRPr lang="id-ID" smtClean="0"/>
          </a:p>
        </p:txBody>
      </p:sp>
    </p:spTree>
    <p:extLst>
      <p:ext uri="{BB962C8B-B14F-4D97-AF65-F5344CB8AC3E}">
        <p14:creationId xmlns:p14="http://schemas.microsoft.com/office/powerpoint/2010/main" val="368609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Verdana" pitchFamily="34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  <a:ea typeface="Verdan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4558" y="649870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57174BA7-11E6-1C47-A305-A3D2A34F5F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9168996" y="333376"/>
            <a:ext cx="752123" cy="901212"/>
          </a:xfrm>
          <a:custGeom>
            <a:avLst/>
            <a:gdLst>
              <a:gd name="T0" fmla="*/ 0 w 237"/>
              <a:gd name="T1" fmla="*/ 114 h 276"/>
              <a:gd name="T2" fmla="*/ 237 w 237"/>
              <a:gd name="T3" fmla="*/ 0 h 276"/>
              <a:gd name="T4" fmla="*/ 237 w 237"/>
              <a:gd name="T5" fmla="*/ 244 h 276"/>
              <a:gd name="T6" fmla="*/ 79 w 237"/>
              <a:gd name="T7" fmla="*/ 215 h 276"/>
              <a:gd name="T8" fmla="*/ 0 w 237"/>
              <a:gd name="T9" fmla="*/ 11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" h="276">
                <a:moveTo>
                  <a:pt x="0" y="114"/>
                </a:moveTo>
                <a:cubicBezTo>
                  <a:pt x="237" y="0"/>
                  <a:pt x="237" y="0"/>
                  <a:pt x="237" y="0"/>
                </a:cubicBezTo>
                <a:cubicBezTo>
                  <a:pt x="237" y="244"/>
                  <a:pt x="237" y="244"/>
                  <a:pt x="237" y="244"/>
                </a:cubicBezTo>
                <a:cubicBezTo>
                  <a:pt x="162" y="276"/>
                  <a:pt x="110" y="240"/>
                  <a:pt x="79" y="215"/>
                </a:cubicBezTo>
                <a:cubicBezTo>
                  <a:pt x="43" y="186"/>
                  <a:pt x="0" y="114"/>
                  <a:pt x="0" y="114"/>
                </a:cubicBezTo>
                <a:close/>
              </a:path>
            </a:pathLst>
          </a:custGeom>
          <a:solidFill>
            <a:srgbClr val="FFCD10"/>
          </a:solidFill>
          <a:ln>
            <a:noFill/>
          </a:ln>
        </p:spPr>
        <p:txBody>
          <a:bodyPr lIns="95205" tIns="47602" rIns="95205" bIns="47602"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662" kern="0">
              <a:solidFill>
                <a:sysClr val="windowText" lastClr="000000"/>
              </a:solidFill>
              <a:latin typeface="Calibri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87" y="102651"/>
            <a:ext cx="8930796" cy="757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x-none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16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hdr="0" ftr="0" dt="0"/>
  <p:txStyles>
    <p:titleStyle>
      <a:lvl1pPr algn="l" defTabSz="422041" rtl="0" eaLnBrk="1" latinLnBrk="0" hangingPunct="1">
        <a:spcBef>
          <a:spcPct val="0"/>
        </a:spcBef>
        <a:buNone/>
        <a:defRPr sz="2769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422041" rtl="0" eaLnBrk="1" latinLnBrk="0" hangingPunct="1">
        <a:spcBef>
          <a:spcPct val="20000"/>
        </a:spcBef>
        <a:buFont typeface="Arial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422041" rtl="0" eaLnBrk="1" latinLnBrk="0" hangingPunct="1">
        <a:spcBef>
          <a:spcPct val="20000"/>
        </a:spcBef>
        <a:buFont typeface="Arial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422041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422041" rtl="0" eaLnBrk="1" latinLnBrk="0" hangingPunct="1">
        <a:spcBef>
          <a:spcPct val="20000"/>
        </a:spcBef>
        <a:buFont typeface="Arial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422041" rtl="0" eaLnBrk="1" latinLnBrk="0" hangingPunct="1">
        <a:spcBef>
          <a:spcPct val="20000"/>
        </a:spcBef>
        <a:buFont typeface="Arial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4558" y="649870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fld id="{57174BA7-11E6-1C47-A305-A3D2A34F5F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9168996" y="333376"/>
            <a:ext cx="752123" cy="901212"/>
          </a:xfrm>
          <a:custGeom>
            <a:avLst/>
            <a:gdLst>
              <a:gd name="T0" fmla="*/ 0 w 237"/>
              <a:gd name="T1" fmla="*/ 114 h 276"/>
              <a:gd name="T2" fmla="*/ 237 w 237"/>
              <a:gd name="T3" fmla="*/ 0 h 276"/>
              <a:gd name="T4" fmla="*/ 237 w 237"/>
              <a:gd name="T5" fmla="*/ 244 h 276"/>
              <a:gd name="T6" fmla="*/ 79 w 237"/>
              <a:gd name="T7" fmla="*/ 215 h 276"/>
              <a:gd name="T8" fmla="*/ 0 w 237"/>
              <a:gd name="T9" fmla="*/ 11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" h="276">
                <a:moveTo>
                  <a:pt x="0" y="114"/>
                </a:moveTo>
                <a:cubicBezTo>
                  <a:pt x="237" y="0"/>
                  <a:pt x="237" y="0"/>
                  <a:pt x="237" y="0"/>
                </a:cubicBezTo>
                <a:cubicBezTo>
                  <a:pt x="237" y="244"/>
                  <a:pt x="237" y="244"/>
                  <a:pt x="237" y="244"/>
                </a:cubicBezTo>
                <a:cubicBezTo>
                  <a:pt x="162" y="276"/>
                  <a:pt x="110" y="240"/>
                  <a:pt x="79" y="215"/>
                </a:cubicBezTo>
                <a:cubicBezTo>
                  <a:pt x="43" y="186"/>
                  <a:pt x="0" y="114"/>
                  <a:pt x="0" y="114"/>
                </a:cubicBezTo>
                <a:close/>
              </a:path>
            </a:pathLst>
          </a:custGeom>
          <a:solidFill>
            <a:srgbClr val="FFCD10"/>
          </a:solidFill>
          <a:ln>
            <a:noFill/>
          </a:ln>
        </p:spPr>
        <p:txBody>
          <a:bodyPr lIns="95205" tIns="47602" rIns="95205" bIns="47602"/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1662" kern="0">
              <a:solidFill>
                <a:sysClr val="windowText" lastClr="000000"/>
              </a:solidFill>
              <a:latin typeface="Calibri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87" y="102651"/>
            <a:ext cx="8930796" cy="757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x-none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2426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hdr="0" ftr="0" dt="0"/>
  <p:txStyles>
    <p:titleStyle>
      <a:lvl1pPr algn="l" defTabSz="422041" rtl="0" eaLnBrk="1" latinLnBrk="0" hangingPunct="1">
        <a:spcBef>
          <a:spcPct val="0"/>
        </a:spcBef>
        <a:buNone/>
        <a:defRPr sz="2769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422041" rtl="0" eaLnBrk="1" latinLnBrk="0" hangingPunct="1">
        <a:spcBef>
          <a:spcPct val="20000"/>
        </a:spcBef>
        <a:buFont typeface="Arial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422041" rtl="0" eaLnBrk="1" latinLnBrk="0" hangingPunct="1">
        <a:spcBef>
          <a:spcPct val="20000"/>
        </a:spcBef>
        <a:buFont typeface="Arial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422041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422041" rtl="0" eaLnBrk="1" latinLnBrk="0" hangingPunct="1">
        <a:spcBef>
          <a:spcPct val="20000"/>
        </a:spcBef>
        <a:buFont typeface="Arial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422041" rtl="0" eaLnBrk="1" latinLnBrk="0" hangingPunct="1">
        <a:spcBef>
          <a:spcPct val="20000"/>
        </a:spcBef>
        <a:buFont typeface="Arial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9.png"/><Relationship Id="rId11" Type="http://schemas.openxmlformats.org/officeDocument/2006/relationships/image" Target="../media/image70.jpeg"/><Relationship Id="rId5" Type="http://schemas.openxmlformats.org/officeDocument/2006/relationships/image" Target="../media/image46.png"/><Relationship Id="rId10" Type="http://schemas.openxmlformats.org/officeDocument/2006/relationships/image" Target="../media/image69.png"/><Relationship Id="rId4" Type="http://schemas.openxmlformats.org/officeDocument/2006/relationships/image" Target="../media/image45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VIDIO/TASPEN%20COMPRO%20-%20INDONESIA.mp4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3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jpe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/>
          </p:cNvPr>
          <p:cNvSpPr txBox="1"/>
          <p:nvPr/>
        </p:nvSpPr>
        <p:spPr>
          <a:xfrm>
            <a:off x="381003" y="2079857"/>
            <a:ext cx="9220198" cy="2862322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Constantia" pitchFamily="18" charset="0"/>
              </a:rPr>
              <a:t>PESERTA </a:t>
            </a:r>
            <a:r>
              <a:rPr lang="id-ID" sz="3600" b="1" dirty="0" smtClean="0">
                <a:solidFill>
                  <a:srgbClr val="002060"/>
                </a:solidFill>
                <a:latin typeface="Constantia" pitchFamily="18" charset="0"/>
              </a:rPr>
              <a:t>BIMBINGAN TEKNIK </a:t>
            </a:r>
          </a:p>
          <a:p>
            <a:pPr algn="ctr" eaLnBrk="1" hangingPunct="1">
              <a:defRPr/>
            </a:pPr>
            <a:r>
              <a:rPr lang="id-ID" sz="3600" b="1" dirty="0" smtClean="0">
                <a:solidFill>
                  <a:srgbClr val="002060"/>
                </a:solidFill>
                <a:latin typeface="Constantia" pitchFamily="18" charset="0"/>
              </a:rPr>
              <a:t>“PELAYANAN SATU PINTU</a:t>
            </a:r>
          </a:p>
          <a:p>
            <a:pPr algn="ctr" eaLnBrk="1" hangingPunct="1">
              <a:defRPr/>
            </a:pPr>
            <a:r>
              <a:rPr lang="id-ID" sz="3600" b="1" dirty="0" smtClean="0">
                <a:solidFill>
                  <a:srgbClr val="002060"/>
                </a:solidFill>
                <a:latin typeface="Constantia" pitchFamily="18" charset="0"/>
              </a:rPr>
              <a:t> KENAIKAN GAJI BERKALA</a:t>
            </a:r>
          </a:p>
          <a:p>
            <a:pPr algn="ctr" eaLnBrk="1" hangingPunct="1">
              <a:defRPr/>
            </a:pPr>
            <a:r>
              <a:rPr lang="id-ID" sz="3600" b="1" dirty="0" smtClean="0">
                <a:solidFill>
                  <a:srgbClr val="002060"/>
                </a:solidFill>
                <a:latin typeface="Constantia" pitchFamily="18" charset="0"/>
              </a:rPr>
              <a:t> DAN PENSIUN” </a:t>
            </a:r>
            <a:endParaRPr lang="en-US" sz="3600" b="1" dirty="0" smtClean="0">
              <a:solidFill>
                <a:srgbClr val="002060"/>
              </a:solidFill>
              <a:latin typeface="Constantia" pitchFamily="18" charset="0"/>
            </a:endParaRPr>
          </a:p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Constantia" pitchFamily="18" charset="0"/>
              </a:rPr>
              <a:t> KABUPATEN </a:t>
            </a:r>
            <a:r>
              <a:rPr lang="id-ID" sz="3600" b="1" dirty="0" smtClean="0">
                <a:solidFill>
                  <a:srgbClr val="002060"/>
                </a:solidFill>
                <a:latin typeface="Constantia" pitchFamily="18" charset="0"/>
              </a:rPr>
              <a:t>SEMARANG</a:t>
            </a:r>
            <a:endParaRPr lang="en-US" sz="3600" b="1" dirty="0" smtClean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104453" name="TextBox 15"/>
          <p:cNvSpPr txBox="1">
            <a:spLocks noChangeArrowheads="1"/>
          </p:cNvSpPr>
          <p:nvPr/>
        </p:nvSpPr>
        <p:spPr bwMode="auto">
          <a:xfrm>
            <a:off x="5832473" y="5004819"/>
            <a:ext cx="39735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d-ID" altLang="id-ID" sz="1400" b="1" dirty="0" smtClean="0"/>
              <a:t> AULA BKD KABUPATEN SEMARANG</a:t>
            </a:r>
          </a:p>
          <a:p>
            <a:pPr algn="ctr" eaLnBrk="1" hangingPunct="1"/>
            <a:r>
              <a:rPr lang="id-ID" altLang="id-ID" sz="1400" b="1" dirty="0" smtClean="0"/>
              <a:t>24 APRIL 2019</a:t>
            </a:r>
          </a:p>
        </p:txBody>
      </p:sp>
      <p:sp>
        <p:nvSpPr>
          <p:cNvPr id="104454" name="AutoShape 2" descr="Hasil gambar untuk depag"/>
          <p:cNvSpPr>
            <a:spLocks noChangeAspect="1" noChangeArrowheads="1"/>
          </p:cNvSpPr>
          <p:nvPr/>
        </p:nvSpPr>
        <p:spPr bwMode="auto">
          <a:xfrm>
            <a:off x="168275" y="-144463"/>
            <a:ext cx="3302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d-ID">
              <a:solidFill>
                <a:srgbClr val="000000"/>
              </a:solidFill>
            </a:endParaRPr>
          </a:p>
        </p:txBody>
      </p:sp>
      <p:sp>
        <p:nvSpPr>
          <p:cNvPr id="104455" name="AutoShape 2" descr="Hasil gambar untuk simbol poltekkes semarang"/>
          <p:cNvSpPr>
            <a:spLocks noChangeAspect="1" noChangeArrowheads="1"/>
          </p:cNvSpPr>
          <p:nvPr/>
        </p:nvSpPr>
        <p:spPr bwMode="auto">
          <a:xfrm>
            <a:off x="168275" y="-144463"/>
            <a:ext cx="3302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d-ID">
              <a:solidFill>
                <a:srgbClr val="000000"/>
              </a:solidFill>
            </a:endParaRPr>
          </a:p>
        </p:txBody>
      </p:sp>
      <p:sp>
        <p:nvSpPr>
          <p:cNvPr id="104456" name="AutoShape 4" descr="Gambar terkait"/>
          <p:cNvSpPr>
            <a:spLocks noChangeAspect="1" noChangeArrowheads="1"/>
          </p:cNvSpPr>
          <p:nvPr/>
        </p:nvSpPr>
        <p:spPr bwMode="auto">
          <a:xfrm>
            <a:off x="168275" y="-144463"/>
            <a:ext cx="3302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d-ID">
              <a:solidFill>
                <a:srgbClr val="000000"/>
              </a:solidFill>
            </a:endParaRPr>
          </a:p>
        </p:txBody>
      </p:sp>
      <p:sp>
        <p:nvSpPr>
          <p:cNvPr id="104457" name="AutoShape 6" descr="Gambar terkait"/>
          <p:cNvSpPr>
            <a:spLocks noChangeAspect="1" noChangeArrowheads="1"/>
          </p:cNvSpPr>
          <p:nvPr/>
        </p:nvSpPr>
        <p:spPr bwMode="auto">
          <a:xfrm>
            <a:off x="168275" y="-144463"/>
            <a:ext cx="3302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d-ID">
              <a:solidFill>
                <a:srgbClr val="000000"/>
              </a:solidFill>
            </a:endParaRPr>
          </a:p>
        </p:txBody>
      </p:sp>
      <p:sp>
        <p:nvSpPr>
          <p:cNvPr id="92170" name="TextBox 5"/>
          <p:cNvSpPr txBox="1">
            <a:spLocks noChangeArrowheads="1"/>
          </p:cNvSpPr>
          <p:nvPr/>
        </p:nvSpPr>
        <p:spPr bwMode="auto">
          <a:xfrm>
            <a:off x="2133600" y="1243013"/>
            <a:ext cx="58674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SELAMAT DATANG</a:t>
            </a:r>
            <a:r>
              <a:rPr lang="id-ID" sz="4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4460" name="AutoShape 2" descr="Hasil gambar untuk PROVINSI JAWA TENGA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d-ID">
              <a:solidFill>
                <a:srgbClr val="000000"/>
              </a:solidFill>
            </a:endParaRPr>
          </a:p>
        </p:txBody>
      </p:sp>
      <p:sp>
        <p:nvSpPr>
          <p:cNvPr id="104461" name="AutoShape 2" descr="Hasil gambar untuk logo pemerintah kota semar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id-ID">
              <a:solidFill>
                <a:srgbClr val="000000"/>
              </a:solidFill>
            </a:endParaRPr>
          </a:p>
        </p:txBody>
      </p:sp>
      <p:pic>
        <p:nvPicPr>
          <p:cNvPr id="104462" name="Picture 17"/>
          <p:cNvPicPr>
            <a:picLocks noChangeAspect="1"/>
          </p:cNvPicPr>
          <p:nvPr/>
        </p:nvPicPr>
        <p:blipFill>
          <a:blip r:embed="rId2" cstate="print"/>
          <a:srcRect l="8502"/>
          <a:stretch>
            <a:fillRect/>
          </a:stretch>
        </p:blipFill>
        <p:spPr bwMode="auto">
          <a:xfrm>
            <a:off x="12703" y="1219201"/>
            <a:ext cx="36829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Image result for taspen ve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6973" y="-41511"/>
            <a:ext cx="954739" cy="1133753"/>
          </a:xfrm>
          <a:prstGeom prst="rect">
            <a:avLst/>
          </a:prstGeom>
          <a:noFill/>
        </p:spPr>
      </p:pic>
      <p:sp>
        <p:nvSpPr>
          <p:cNvPr id="2054" name="AutoShape 6" descr="Image result for manta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56" name="AutoShape 8" descr="Image result for manta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7" name="Picture 16" descr="Gambar terkai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21130"/>
            <a:ext cx="1092200" cy="1240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95282" y="1905406"/>
            <a:ext cx="2942248" cy="6365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thickThin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latin typeface="Bookman Old Style" pitchFamily="18" charset="0"/>
              </a:rPr>
              <a:t>DIDUGA KECELAKAAN KERJA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latin typeface="Bookman Old Style" pitchFamily="18" charset="0"/>
              </a:rPr>
              <a:t>DAN MERUPAKAN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latin typeface="Bookman Old Style" pitchFamily="18" charset="0"/>
              </a:rPr>
              <a:t>KECELAKAAN LALU LINTAS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6720" y="2810876"/>
            <a:ext cx="2760268" cy="5974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thickThin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Bookman Old Style" pitchFamily="18" charset="0"/>
              </a:rPr>
              <a:t>HUBUNGI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Bookman Old Style" pitchFamily="18" charset="0"/>
              </a:rPr>
              <a:t>JASA RAHARJA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53265" y="2810876"/>
            <a:ext cx="2299968" cy="5974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 cmpd="thickThin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Bookman Old Style" pitchFamily="18" charset="0"/>
              </a:rPr>
              <a:t>HUBUNGI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Bookman Old Style" pitchFamily="18" charset="0"/>
              </a:rPr>
              <a:t>BPJS KESEHATAN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4929188" y="1714500"/>
            <a:ext cx="217487" cy="117475"/>
          </a:xfrm>
          <a:prstGeom prst="down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928813" y="2584450"/>
            <a:ext cx="217487" cy="117475"/>
          </a:xfrm>
          <a:prstGeom prst="down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4953000" y="2608263"/>
            <a:ext cx="217488" cy="117475"/>
          </a:xfrm>
          <a:prstGeom prst="down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857999" y="1916019"/>
            <a:ext cx="2398039" cy="62780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 cmpd="thickThin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Bookman Old Style" pitchFamily="18" charset="0"/>
              </a:rPr>
              <a:t>BUKAN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Bookman Old Style" pitchFamily="18" charset="0"/>
              </a:rPr>
              <a:t>KECELAKAAN KERJA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7845425" y="2571750"/>
            <a:ext cx="219075" cy="117475"/>
          </a:xfrm>
          <a:prstGeom prst="down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Left-Right Arrow 46"/>
          <p:cNvSpPr/>
          <p:nvPr/>
        </p:nvSpPr>
        <p:spPr>
          <a:xfrm>
            <a:off x="3524240" y="3084596"/>
            <a:ext cx="435832" cy="117636"/>
          </a:xfrm>
          <a:prstGeom prst="leftRightArrow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1928813" y="1719263"/>
            <a:ext cx="217487" cy="117475"/>
          </a:xfrm>
          <a:prstGeom prst="down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7845425" y="1714500"/>
            <a:ext cx="219075" cy="117475"/>
          </a:xfrm>
          <a:prstGeom prst="down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69655" name="Group 51"/>
          <p:cNvGrpSpPr>
            <a:grpSpLocks/>
          </p:cNvGrpSpPr>
          <p:nvPr/>
        </p:nvGrpSpPr>
        <p:grpSpPr bwMode="auto">
          <a:xfrm>
            <a:off x="1905000" y="1071563"/>
            <a:ext cx="6391275" cy="606425"/>
            <a:chOff x="4406454" y="1357298"/>
            <a:chExt cx="3808884" cy="1880058"/>
          </a:xfrm>
        </p:grpSpPr>
        <p:sp>
          <p:nvSpPr>
            <p:cNvPr id="53" name="Round Diagonal Corner Rectangle 52"/>
            <p:cNvSpPr/>
            <p:nvPr/>
          </p:nvSpPr>
          <p:spPr>
            <a:xfrm>
              <a:off x="4500562" y="1357298"/>
              <a:ext cx="3714776" cy="1785950"/>
            </a:xfrm>
            <a:prstGeom prst="round2Diag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Round Diagonal Corner Rectangle 53"/>
            <p:cNvSpPr/>
            <p:nvPr/>
          </p:nvSpPr>
          <p:spPr>
            <a:xfrm>
              <a:off x="4406454" y="1451406"/>
              <a:ext cx="3714776" cy="1785950"/>
            </a:xfrm>
            <a:prstGeom prst="round2DiagRect">
              <a:avLst/>
            </a:prstGeom>
            <a:ln w="444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prstClr val="black"/>
                  </a:solidFill>
                  <a:latin typeface="Bookman Old Style" pitchFamily="18" charset="0"/>
                </a:rPr>
                <a:t>JIKA PESERTA MENGALAMI KECELAKAAN</a:t>
              </a:r>
            </a:p>
          </p:txBody>
        </p:sp>
      </p:grpSp>
      <p:grpSp>
        <p:nvGrpSpPr>
          <p:cNvPr id="69656" name="Group 54"/>
          <p:cNvGrpSpPr>
            <a:grpSpLocks/>
          </p:cNvGrpSpPr>
          <p:nvPr/>
        </p:nvGrpSpPr>
        <p:grpSpPr bwMode="auto">
          <a:xfrm>
            <a:off x="3619500" y="1857375"/>
            <a:ext cx="3122613" cy="706438"/>
            <a:chOff x="4406454" y="1357298"/>
            <a:chExt cx="3808884" cy="1880059"/>
          </a:xfrm>
        </p:grpSpPr>
        <p:sp>
          <p:nvSpPr>
            <p:cNvPr id="56" name="Round Diagonal Corner Rectangle 55"/>
            <p:cNvSpPr/>
            <p:nvPr/>
          </p:nvSpPr>
          <p:spPr>
            <a:xfrm>
              <a:off x="4500562" y="1357298"/>
              <a:ext cx="3714776" cy="1785950"/>
            </a:xfrm>
            <a:prstGeom prst="round2Diag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Round Diagonal Corner Rectangle 56"/>
            <p:cNvSpPr/>
            <p:nvPr/>
          </p:nvSpPr>
          <p:spPr>
            <a:xfrm>
              <a:off x="4406454" y="1451407"/>
              <a:ext cx="3714774" cy="1785950"/>
            </a:xfrm>
            <a:prstGeom prst="round2DiagRect">
              <a:avLst/>
            </a:prstGeom>
            <a:ln w="444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Bookman Old Style" pitchFamily="18" charset="0"/>
                </a:rPr>
                <a:t>DIDUGA KECELAKAAN KERJA</a:t>
              </a:r>
            </a:p>
          </p:txBody>
        </p:sp>
      </p:grpSp>
      <p:grpSp>
        <p:nvGrpSpPr>
          <p:cNvPr id="69657" name="Group 57"/>
          <p:cNvGrpSpPr>
            <a:grpSpLocks/>
          </p:cNvGrpSpPr>
          <p:nvPr/>
        </p:nvGrpSpPr>
        <p:grpSpPr bwMode="auto">
          <a:xfrm>
            <a:off x="4060825" y="2786063"/>
            <a:ext cx="2324100" cy="606425"/>
            <a:chOff x="4406454" y="1357298"/>
            <a:chExt cx="3808884" cy="1880058"/>
          </a:xfrm>
        </p:grpSpPr>
        <p:sp>
          <p:nvSpPr>
            <p:cNvPr id="59" name="Round Diagonal Corner Rectangle 58"/>
            <p:cNvSpPr/>
            <p:nvPr/>
          </p:nvSpPr>
          <p:spPr>
            <a:xfrm>
              <a:off x="4500562" y="1357298"/>
              <a:ext cx="3714776" cy="1785950"/>
            </a:xfrm>
            <a:prstGeom prst="round2Diag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Round Diagonal Corner Rectangle 59"/>
            <p:cNvSpPr/>
            <p:nvPr/>
          </p:nvSpPr>
          <p:spPr>
            <a:xfrm>
              <a:off x="4406454" y="1451406"/>
              <a:ext cx="3714776" cy="1785950"/>
            </a:xfrm>
            <a:prstGeom prst="round2DiagRect">
              <a:avLst/>
            </a:prstGeom>
            <a:ln w="444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prstClr val="black"/>
                  </a:solidFill>
                  <a:latin typeface="Bookman Old Style" pitchFamily="18" charset="0"/>
                </a:rPr>
                <a:t>HUBUNGI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4F81BD">
                      <a:lumMod val="50000"/>
                    </a:srgbClr>
                  </a:solidFill>
                  <a:latin typeface="Bookman Old Style" pitchFamily="18" charset="0"/>
                </a:rPr>
                <a:t>PT TASPEN</a:t>
              </a:r>
              <a:endParaRPr lang="en-US" sz="1500" b="1" dirty="0">
                <a:solidFill>
                  <a:srgbClr val="4F81BD">
                    <a:lumMod val="50000"/>
                  </a:srgbClr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69658" name="Group 22"/>
          <p:cNvGrpSpPr>
            <a:grpSpLocks/>
          </p:cNvGrpSpPr>
          <p:nvPr/>
        </p:nvGrpSpPr>
        <p:grpSpPr bwMode="auto">
          <a:xfrm>
            <a:off x="2559050" y="3571875"/>
            <a:ext cx="4965700" cy="695325"/>
            <a:chOff x="4406454" y="1357298"/>
            <a:chExt cx="3808884" cy="2154170"/>
          </a:xfrm>
        </p:grpSpPr>
        <p:sp>
          <p:nvSpPr>
            <p:cNvPr id="24" name="Round Diagonal Corner Rectangle 23"/>
            <p:cNvSpPr/>
            <p:nvPr/>
          </p:nvSpPr>
          <p:spPr>
            <a:xfrm>
              <a:off x="4500562" y="1357298"/>
              <a:ext cx="3714776" cy="1785950"/>
            </a:xfrm>
            <a:prstGeom prst="round2Diag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Round Diagonal Corner Rectangle 24"/>
            <p:cNvSpPr/>
            <p:nvPr/>
          </p:nvSpPr>
          <p:spPr>
            <a:xfrm>
              <a:off x="4406454" y="1451405"/>
              <a:ext cx="3730739" cy="2060063"/>
            </a:xfrm>
            <a:prstGeom prst="round2DiagRect">
              <a:avLst/>
            </a:prstGeom>
            <a:ln w="444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prstClr val="black"/>
                  </a:solidFill>
                  <a:latin typeface="Bookman Old Style" pitchFamily="18" charset="0"/>
                </a:rPr>
                <a:t>CALL CENTER 1-500-919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 err="1">
                  <a:solidFill>
                    <a:prstClr val="black"/>
                  </a:solidFill>
                  <a:latin typeface="Bookman Old Style" pitchFamily="18" charset="0"/>
                </a:rPr>
                <a:t>Atau</a:t>
              </a:r>
              <a:r>
                <a:rPr lang="en-US" sz="1500" b="1" dirty="0">
                  <a:solidFill>
                    <a:prstClr val="black"/>
                  </a:solidFill>
                  <a:latin typeface="Bookman Old Style" pitchFamily="18" charset="0"/>
                </a:rPr>
                <a:t> TASPEN </a:t>
              </a:r>
              <a:r>
                <a:rPr lang="en-US" sz="1500" b="1" dirty="0" err="1">
                  <a:solidFill>
                    <a:prstClr val="black"/>
                  </a:solidFill>
                  <a:latin typeface="Bookman Old Style" pitchFamily="18" charset="0"/>
                </a:rPr>
                <a:t>setempat</a:t>
              </a:r>
              <a:r>
                <a:rPr lang="en-US" sz="1500" b="1" dirty="0">
                  <a:solidFill>
                    <a:prstClr val="black"/>
                  </a:solidFill>
                  <a:latin typeface="Bookman Old Style" pitchFamily="18" charset="0"/>
                </a:rPr>
                <a:t> </a:t>
              </a:r>
              <a:r>
                <a:rPr lang="en-US" sz="1500" b="1" dirty="0" err="1">
                  <a:solidFill>
                    <a:prstClr val="black"/>
                  </a:solidFill>
                  <a:latin typeface="Bookman Old Style" pitchFamily="18" charset="0"/>
                </a:rPr>
                <a:t>dalam</a:t>
              </a:r>
              <a:r>
                <a:rPr lang="en-US" sz="1500" b="1" dirty="0">
                  <a:solidFill>
                    <a:prstClr val="black"/>
                  </a:solidFill>
                  <a:latin typeface="Bookman Old Style" pitchFamily="18" charset="0"/>
                </a:rPr>
                <a:t> </a:t>
              </a:r>
              <a:r>
                <a:rPr lang="id-ID" sz="1500" b="1" dirty="0">
                  <a:solidFill>
                    <a:prstClr val="black"/>
                  </a:solidFill>
                  <a:latin typeface="Bookman Old Style" pitchFamily="18" charset="0"/>
                </a:rPr>
                <a:t>3</a:t>
              </a:r>
              <a:r>
                <a:rPr lang="en-US" sz="1500" b="1" dirty="0">
                  <a:solidFill>
                    <a:prstClr val="black"/>
                  </a:solidFill>
                  <a:latin typeface="Bookman Old Style" pitchFamily="18" charset="0"/>
                </a:rPr>
                <a:t>x24 Jam</a:t>
              </a:r>
            </a:p>
          </p:txBody>
        </p:sp>
      </p:grpSp>
      <p:sp>
        <p:nvSpPr>
          <p:cNvPr id="26" name="Down Arrow 25"/>
          <p:cNvSpPr/>
          <p:nvPr/>
        </p:nvSpPr>
        <p:spPr>
          <a:xfrm>
            <a:off x="4953000" y="3429000"/>
            <a:ext cx="217488" cy="117475"/>
          </a:xfrm>
          <a:prstGeom prst="down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23875" y="285750"/>
            <a:ext cx="8858250" cy="714375"/>
          </a:xfrm>
          <a:prstGeom prst="rect">
            <a:avLst/>
          </a:prstGeom>
        </p:spPr>
        <p:txBody>
          <a:bodyPr anchor="ctr"/>
          <a:lstStyle/>
          <a:p>
            <a:pPr marL="457200" indent="-457200"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Verdana" pitchFamily="34" charset="0"/>
              </a:rPr>
              <a:t>PROSEDUR PENANGANAN KECELAKAAN KERJA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Verdana" pitchFamily="34" charset="0"/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2024043" y="1178440"/>
            <a:ext cx="363193" cy="294090"/>
          </a:xfrm>
          <a:prstGeom prst="flowChartConnector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35" name="Flowchart: Connector 34"/>
          <p:cNvSpPr/>
          <p:nvPr/>
        </p:nvSpPr>
        <p:spPr>
          <a:xfrm>
            <a:off x="595285" y="2714620"/>
            <a:ext cx="363193" cy="294090"/>
          </a:xfrm>
          <a:prstGeom prst="flowChartConnector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prstClr val="white"/>
                </a:solidFill>
              </a:rPr>
              <a:t>2</a:t>
            </a:r>
          </a:p>
        </p:txBody>
      </p:sp>
      <p:grpSp>
        <p:nvGrpSpPr>
          <p:cNvPr id="69667" name="Group 22"/>
          <p:cNvGrpSpPr>
            <a:grpSpLocks/>
          </p:cNvGrpSpPr>
          <p:nvPr/>
        </p:nvGrpSpPr>
        <p:grpSpPr bwMode="auto">
          <a:xfrm>
            <a:off x="762000" y="5257800"/>
            <a:ext cx="8572500" cy="800100"/>
            <a:chOff x="4406454" y="1357298"/>
            <a:chExt cx="3915675" cy="1785950"/>
          </a:xfrm>
        </p:grpSpPr>
        <p:sp>
          <p:nvSpPr>
            <p:cNvPr id="32" name="Round Diagonal Corner Rectangle 31"/>
            <p:cNvSpPr/>
            <p:nvPr/>
          </p:nvSpPr>
          <p:spPr>
            <a:xfrm>
              <a:off x="4500562" y="1357298"/>
              <a:ext cx="3714776" cy="1785950"/>
            </a:xfrm>
            <a:prstGeom prst="round2Diag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Round Diagonal Corner Rectangle 35"/>
            <p:cNvSpPr/>
            <p:nvPr/>
          </p:nvSpPr>
          <p:spPr>
            <a:xfrm>
              <a:off x="4406454" y="1451406"/>
              <a:ext cx="3915675" cy="1069726"/>
            </a:xfrm>
            <a:prstGeom prst="round2DiagRect">
              <a:avLst/>
            </a:prstGeom>
            <a:ln w="444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600" b="1" dirty="0">
                  <a:solidFill>
                    <a:prstClr val="black"/>
                  </a:solidFill>
                  <a:latin typeface="Bookman Old Style" pitchFamily="18" charset="0"/>
                </a:rPr>
                <a:t>MENERBITKAN </a:t>
              </a:r>
              <a:r>
                <a:rPr lang="en-US" sz="1600" b="1" dirty="0">
                  <a:solidFill>
                    <a:prstClr val="black"/>
                  </a:solidFill>
                  <a:latin typeface="Bookman Old Style" pitchFamily="18" charset="0"/>
                </a:rPr>
                <a:t>SURAT JAMINAN</a:t>
              </a:r>
            </a:p>
          </p:txBody>
        </p:sp>
      </p:grpSp>
      <p:grpSp>
        <p:nvGrpSpPr>
          <p:cNvPr id="69668" name="Group 22"/>
          <p:cNvGrpSpPr>
            <a:grpSpLocks/>
          </p:cNvGrpSpPr>
          <p:nvPr/>
        </p:nvGrpSpPr>
        <p:grpSpPr bwMode="auto">
          <a:xfrm>
            <a:off x="741363" y="4286250"/>
            <a:ext cx="8569325" cy="642938"/>
            <a:chOff x="4406454" y="1357298"/>
            <a:chExt cx="3808884" cy="3008097"/>
          </a:xfrm>
        </p:grpSpPr>
        <p:sp>
          <p:nvSpPr>
            <p:cNvPr id="38" name="Round Diagonal Corner Rectangle 37"/>
            <p:cNvSpPr/>
            <p:nvPr/>
          </p:nvSpPr>
          <p:spPr>
            <a:xfrm>
              <a:off x="4500562" y="1357298"/>
              <a:ext cx="3714776" cy="1785950"/>
            </a:xfrm>
            <a:prstGeom prst="round2Diag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Round Diagonal Corner Rectangle 38"/>
            <p:cNvSpPr/>
            <p:nvPr/>
          </p:nvSpPr>
          <p:spPr>
            <a:xfrm>
              <a:off x="4406454" y="1981167"/>
              <a:ext cx="3714776" cy="2384228"/>
            </a:xfrm>
            <a:prstGeom prst="round2DiagRect">
              <a:avLst/>
            </a:prstGeom>
            <a:ln w="444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err="1">
                  <a:solidFill>
                    <a:prstClr val="black"/>
                  </a:solidFill>
                  <a:latin typeface="Bookman Old Style" pitchFamily="18" charset="0"/>
                </a:rPr>
                <a:t>Taspen</a:t>
              </a:r>
              <a:r>
                <a:rPr lang="en-US" b="1" dirty="0">
                  <a:solidFill>
                    <a:prstClr val="black"/>
                  </a:solidFill>
                  <a:latin typeface="Bookman Old Style" pitchFamily="18" charset="0"/>
                </a:rPr>
                <a:t> </a:t>
              </a:r>
              <a:r>
                <a:rPr lang="id-ID" b="1" dirty="0">
                  <a:solidFill>
                    <a:prstClr val="black"/>
                  </a:solidFill>
                  <a:latin typeface="Bookman Old Style" pitchFamily="18" charset="0"/>
                </a:rPr>
                <a:t>Kooordinasi  atau investigasi</a:t>
              </a:r>
              <a:r>
                <a:rPr lang="en-US" b="1" dirty="0">
                  <a:solidFill>
                    <a:prstClr val="black"/>
                  </a:solidFill>
                  <a:latin typeface="Bookman Old Style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Bookman Old Style" pitchFamily="18" charset="0"/>
                </a:rPr>
                <a:t>dengan</a:t>
              </a:r>
              <a:r>
                <a:rPr lang="en-US" b="1" dirty="0">
                  <a:solidFill>
                    <a:prstClr val="black"/>
                  </a:solidFill>
                  <a:latin typeface="Bookman Old Style" pitchFamily="18" charset="0"/>
                </a:rPr>
                <a:t> </a:t>
              </a:r>
              <a:r>
                <a:rPr lang="id-ID" b="1" dirty="0">
                  <a:solidFill>
                    <a:prstClr val="black"/>
                  </a:solidFill>
                  <a:latin typeface="Bookman Old Style" pitchFamily="18" charset="0"/>
                </a:rPr>
                <a:t>instansi</a:t>
              </a:r>
              <a:endParaRPr lang="en-US" b="1" dirty="0">
                <a:solidFill>
                  <a:prstClr val="black"/>
                </a:solidFill>
                <a:latin typeface="Bookman Old Style" pitchFamily="18" charset="0"/>
              </a:endParaRPr>
            </a:p>
          </p:txBody>
        </p:sp>
      </p:grpSp>
      <p:sp>
        <p:nvSpPr>
          <p:cNvPr id="46" name="Flowchart: Connector 45"/>
          <p:cNvSpPr/>
          <p:nvPr/>
        </p:nvSpPr>
        <p:spPr>
          <a:xfrm>
            <a:off x="595284" y="4277330"/>
            <a:ext cx="376673" cy="223243"/>
          </a:xfrm>
          <a:prstGeom prst="flowChartConnector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95284" y="5143512"/>
            <a:ext cx="376673" cy="214314"/>
          </a:xfrm>
          <a:prstGeom prst="flowChartConnector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83" name="Right Arrow 82"/>
          <p:cNvSpPr/>
          <p:nvPr/>
        </p:nvSpPr>
        <p:spPr>
          <a:xfrm>
            <a:off x="6453188" y="3000375"/>
            <a:ext cx="42862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9676" name="Group 22"/>
          <p:cNvGrpSpPr>
            <a:grpSpLocks/>
          </p:cNvGrpSpPr>
          <p:nvPr/>
        </p:nvGrpSpPr>
        <p:grpSpPr bwMode="auto">
          <a:xfrm>
            <a:off x="685800" y="5791200"/>
            <a:ext cx="8610600" cy="685800"/>
            <a:chOff x="4406454" y="1357298"/>
            <a:chExt cx="3915675" cy="1880057"/>
          </a:xfrm>
        </p:grpSpPr>
        <p:sp>
          <p:nvSpPr>
            <p:cNvPr id="41" name="Round Diagonal Corner Rectangle 40"/>
            <p:cNvSpPr/>
            <p:nvPr/>
          </p:nvSpPr>
          <p:spPr>
            <a:xfrm>
              <a:off x="4500562" y="1357298"/>
              <a:ext cx="3714776" cy="1785950"/>
            </a:xfrm>
            <a:prstGeom prst="round2Diag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Round Diagonal Corner Rectangle 41"/>
            <p:cNvSpPr/>
            <p:nvPr/>
          </p:nvSpPr>
          <p:spPr>
            <a:xfrm>
              <a:off x="4406454" y="1451405"/>
              <a:ext cx="3915675" cy="1785950"/>
            </a:xfrm>
            <a:prstGeom prst="round2DiagRect">
              <a:avLst/>
            </a:prstGeom>
            <a:ln w="4445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b="1" dirty="0">
                  <a:solidFill>
                    <a:prstClr val="black"/>
                  </a:solidFill>
                  <a:latin typeface="Bookman Old Style" pitchFamily="18" charset="0"/>
                </a:rPr>
                <a:t>PT TASPEN</a:t>
              </a:r>
              <a:r>
                <a:rPr lang="en-US" sz="1400" b="1" dirty="0">
                  <a:solidFill>
                    <a:prstClr val="black"/>
                  </a:solidFill>
                  <a:latin typeface="Bookman Old Style" pitchFamily="18" charset="0"/>
                </a:rPr>
                <a:t> /INSTANSI</a:t>
              </a:r>
              <a:r>
                <a:rPr lang="id-ID" sz="1400" b="1" dirty="0">
                  <a:solidFill>
                    <a:prstClr val="black"/>
                  </a:solidFill>
                  <a:latin typeface="Bookman Old Style" pitchFamily="18" charset="0"/>
                </a:rPr>
                <a:t> </a:t>
              </a:r>
              <a:r>
                <a:rPr lang="en-US" sz="1400" b="1" dirty="0">
                  <a:solidFill>
                    <a:prstClr val="black"/>
                  </a:solidFill>
                  <a:latin typeface="Bookman Old Style" pitchFamily="18" charset="0"/>
                </a:rPr>
                <a:t>MENETAPKAN </a:t>
              </a:r>
              <a:r>
                <a:rPr lang="id-ID" sz="1400" b="1" dirty="0">
                  <a:solidFill>
                    <a:prstClr val="black"/>
                  </a:solidFill>
                  <a:latin typeface="Bookman Old Style" pitchFamily="18" charset="0"/>
                </a:rPr>
                <a:t>KECELAKAAN KERJA</a:t>
              </a:r>
              <a:r>
                <a:rPr lang="en-US" sz="1400" b="1" dirty="0">
                  <a:solidFill>
                    <a:prstClr val="black"/>
                  </a:solidFill>
                  <a:latin typeface="Bookman Old Style" pitchFamily="18" charset="0"/>
                </a:rPr>
                <a:t>/BUKAN</a:t>
              </a:r>
            </a:p>
          </p:txBody>
        </p:sp>
      </p:grpSp>
      <p:sp>
        <p:nvSpPr>
          <p:cNvPr id="43" name="Flowchart: Connector 42"/>
          <p:cNvSpPr/>
          <p:nvPr/>
        </p:nvSpPr>
        <p:spPr>
          <a:xfrm>
            <a:off x="609600" y="5867400"/>
            <a:ext cx="381000" cy="228600"/>
          </a:xfrm>
          <a:prstGeom prst="flowChartConnector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9" name="Down Arrow 48"/>
          <p:cNvSpPr/>
          <p:nvPr/>
        </p:nvSpPr>
        <p:spPr>
          <a:xfrm>
            <a:off x="4953000" y="4191000"/>
            <a:ext cx="228600" cy="152400"/>
          </a:xfrm>
          <a:prstGeom prst="down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4953000" y="5029200"/>
            <a:ext cx="228600" cy="152400"/>
          </a:xfrm>
          <a:prstGeom prst="down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Down Arrow 54"/>
          <p:cNvSpPr/>
          <p:nvPr/>
        </p:nvSpPr>
        <p:spPr>
          <a:xfrm>
            <a:off x="4953000" y="5791200"/>
            <a:ext cx="228600" cy="152400"/>
          </a:xfrm>
          <a:prstGeom prst="downArrow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521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24" descr="cn_logo.png">
            <a:extLst>
              <a:ext uri="{FF2B5EF4-FFF2-40B4-BE49-F238E27FC236}">
                <a16:creationId xmlns:a16="http://schemas.microsoft.com/office/drawing/2014/main" xmlns="" id="{8B231FDE-F5BC-4BA6-9364-BD9EFF333F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25333" y="3023556"/>
            <a:ext cx="1418828" cy="1073150"/>
          </a:xfrm>
          <a:prstGeom prst="rect">
            <a:avLst/>
          </a:prstGeom>
        </p:spPr>
      </p:pic>
      <p:pic>
        <p:nvPicPr>
          <p:cNvPr id="7" name="Picture 16" descr="Logo BPR DP Taspen">
            <a:extLst>
              <a:ext uri="{FF2B5EF4-FFF2-40B4-BE49-F238E27FC236}">
                <a16:creationId xmlns:a16="http://schemas.microsoft.com/office/drawing/2014/main" xmlns="" id="{73B55500-DB87-4F47-AC34-AD692CE0C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85" y="4143487"/>
            <a:ext cx="847386" cy="68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http://3.bp.blogspot.com/-e1nq8nSjcSI/UoWH-sbr74I/AAAAAAAAB4M/LTSvsYWX8K8/s1600/PT-TASPEN.png">
            <a:extLst>
              <a:ext uri="{FF2B5EF4-FFF2-40B4-BE49-F238E27FC236}">
                <a16:creationId xmlns:a16="http://schemas.microsoft.com/office/drawing/2014/main" xmlns="" id="{0FE1A25A-A074-44BA-8781-3AE87A08C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2315" y="617182"/>
            <a:ext cx="1501377" cy="163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xmlns="" id="{B6E240CA-2DF8-4A44-B14E-0D5C82EDB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656" y="2794005"/>
            <a:ext cx="20548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DP TASPEN</a:t>
            </a:r>
            <a:endParaRPr lang="en-US" sz="2400" dirty="0">
              <a:solidFill>
                <a:srgbClr val="3C3C3C"/>
              </a:solidFill>
              <a:latin typeface="Calibri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xmlns="" id="{FF62CB20-8158-4861-8D6F-7BB68700B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121194"/>
            <a:ext cx="1828800" cy="54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1479" b="1" dirty="0">
                <a:solidFill>
                  <a:srgbClr val="000000"/>
                </a:solidFill>
                <a:latin typeface="Calibri" pitchFamily="34" charset="0"/>
              </a:rPr>
              <a:t>PT  </a:t>
            </a:r>
            <a:r>
              <a:rPr lang="en-US" sz="1479" b="1" dirty="0" smtClean="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id-ID" sz="1479" b="1" dirty="0" smtClean="0">
                <a:solidFill>
                  <a:srgbClr val="000000"/>
                </a:solidFill>
                <a:latin typeface="Calibri" pitchFamily="34" charset="0"/>
              </a:rPr>
              <a:t>urna </a:t>
            </a:r>
            <a:r>
              <a:rPr lang="en-US" sz="1479" b="1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id-ID" sz="1479" b="1" dirty="0" smtClean="0">
                <a:solidFill>
                  <a:srgbClr val="000000"/>
                </a:solidFill>
                <a:latin typeface="Calibri" pitchFamily="34" charset="0"/>
              </a:rPr>
              <a:t>arya </a:t>
            </a:r>
            <a:r>
              <a:rPr lang="en-US" sz="1479" b="1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id-ID" sz="1479" b="1" dirty="0" smtClean="0">
                <a:solidFill>
                  <a:srgbClr val="000000"/>
                </a:solidFill>
                <a:latin typeface="Calibri" pitchFamily="34" charset="0"/>
              </a:rPr>
              <a:t>ejahtera</a:t>
            </a:r>
            <a:endParaRPr lang="en-US" sz="1479" dirty="0">
              <a:solidFill>
                <a:srgbClr val="3C3C3C"/>
              </a:solidFill>
              <a:latin typeface="Calibri"/>
            </a:endParaRPr>
          </a:p>
        </p:txBody>
      </p:sp>
      <p:pic>
        <p:nvPicPr>
          <p:cNvPr id="11" name="Picture 9" descr="C:\Users\Administrator\Desktop\2017\index.png">
            <a:extLst>
              <a:ext uri="{FF2B5EF4-FFF2-40B4-BE49-F238E27FC236}">
                <a16:creationId xmlns:a16="http://schemas.microsoft.com/office/drawing/2014/main" xmlns="" id="{91AE02B4-BD86-4852-BB0E-2C19018D6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5723" t="28537" r="18850" b="30818"/>
          <a:stretch/>
        </p:blipFill>
        <p:spPr bwMode="auto">
          <a:xfrm>
            <a:off x="6960521" y="1697299"/>
            <a:ext cx="2441930" cy="71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Users\Administrator\Desktop\2017\index.jpg">
            <a:extLst>
              <a:ext uri="{FF2B5EF4-FFF2-40B4-BE49-F238E27FC236}">
                <a16:creationId xmlns:a16="http://schemas.microsoft.com/office/drawing/2014/main" xmlns="" id="{C6E71266-D3EB-47C6-A105-10A874BF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4926" y="4898177"/>
            <a:ext cx="959643" cy="80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96C8FFAE-7F31-47F8-90CC-0D10058A749B}"/>
              </a:ext>
            </a:extLst>
          </p:cNvPr>
          <p:cNvCxnSpPr/>
          <p:nvPr/>
        </p:nvCxnSpPr>
        <p:spPr>
          <a:xfrm flipH="1">
            <a:off x="2776777" y="1216133"/>
            <a:ext cx="1238250" cy="511175"/>
          </a:xfrm>
          <a:prstGeom prst="straightConnector1">
            <a:avLst/>
          </a:prstGeom>
          <a:noFill/>
          <a:ln w="9525" cap="flat" cmpd="sng" algn="ctr">
            <a:solidFill>
              <a:srgbClr val="0F4D78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981A08D6-D84C-4B17-AE08-E8B9313B637E}"/>
              </a:ext>
            </a:extLst>
          </p:cNvPr>
          <p:cNvCxnSpPr/>
          <p:nvPr/>
        </p:nvCxnSpPr>
        <p:spPr>
          <a:xfrm>
            <a:off x="5786830" y="1207122"/>
            <a:ext cx="1173691" cy="709710"/>
          </a:xfrm>
          <a:prstGeom prst="straightConnector1">
            <a:avLst/>
          </a:prstGeom>
          <a:noFill/>
          <a:ln w="9525" cap="flat" cmpd="sng" algn="ctr">
            <a:solidFill>
              <a:srgbClr val="0F4D78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530C51F8-4BBB-4F7C-B7D3-6447BC0CB2B6}"/>
              </a:ext>
            </a:extLst>
          </p:cNvPr>
          <p:cNvCxnSpPr/>
          <p:nvPr/>
        </p:nvCxnSpPr>
        <p:spPr>
          <a:xfrm>
            <a:off x="4974673" y="2472579"/>
            <a:ext cx="1" cy="617365"/>
          </a:xfrm>
          <a:prstGeom prst="straightConnector1">
            <a:avLst/>
          </a:prstGeom>
          <a:noFill/>
          <a:ln w="9525" cap="flat" cmpd="sng" algn="ctr">
            <a:solidFill>
              <a:srgbClr val="0F4D78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530556A2-C081-4269-ADA1-1CF73315B281}"/>
              </a:ext>
            </a:extLst>
          </p:cNvPr>
          <p:cNvCxnSpPr/>
          <p:nvPr/>
        </p:nvCxnSpPr>
        <p:spPr>
          <a:xfrm>
            <a:off x="5758092" y="1788004"/>
            <a:ext cx="1160860" cy="928688"/>
          </a:xfrm>
          <a:prstGeom prst="straightConnector1">
            <a:avLst/>
          </a:prstGeom>
          <a:noFill/>
          <a:ln w="9525" cap="flat" cmpd="sng" algn="ctr">
            <a:solidFill>
              <a:srgbClr val="0F4D78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065C039C-535B-4241-950D-9391B2BB3926}"/>
              </a:ext>
            </a:extLst>
          </p:cNvPr>
          <p:cNvCxnSpPr/>
          <p:nvPr/>
        </p:nvCxnSpPr>
        <p:spPr>
          <a:xfrm>
            <a:off x="4974673" y="4189195"/>
            <a:ext cx="1" cy="551465"/>
          </a:xfrm>
          <a:prstGeom prst="straightConnector1">
            <a:avLst/>
          </a:prstGeom>
          <a:noFill/>
          <a:ln w="9525" cap="flat" cmpd="sng" algn="ctr">
            <a:solidFill>
              <a:srgbClr val="0F4D78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262418E-93DB-4A23-AB8F-507F989D45CB}"/>
              </a:ext>
            </a:extLst>
          </p:cNvPr>
          <p:cNvCxnSpPr/>
          <p:nvPr/>
        </p:nvCxnSpPr>
        <p:spPr>
          <a:xfrm>
            <a:off x="8116905" y="3355656"/>
            <a:ext cx="404151" cy="661311"/>
          </a:xfrm>
          <a:prstGeom prst="straightConnector1">
            <a:avLst/>
          </a:prstGeom>
          <a:noFill/>
          <a:ln w="9525" cap="flat" cmpd="sng" algn="ctr">
            <a:solidFill>
              <a:srgbClr val="0F4D78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3190CD40-BD78-4A00-8C57-9A712F07AC6E}"/>
              </a:ext>
            </a:extLst>
          </p:cNvPr>
          <p:cNvSpPr txBox="1">
            <a:spLocks/>
          </p:cNvSpPr>
          <p:nvPr/>
        </p:nvSpPr>
        <p:spPr>
          <a:xfrm>
            <a:off x="-1322127" y="196446"/>
            <a:ext cx="7211235" cy="726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3C3C3C">
                      <a:alpha val="40000"/>
                    </a:srgbClr>
                  </a:outerShdw>
                </a:effectLst>
                <a:latin typeface="Cambria" pitchFamily="18" charset="0"/>
                <a:cs typeface="Myriad Arabic" pitchFamily="50" charset="-78"/>
              </a:rPr>
              <a:t>Taspen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3C3C3C">
                      <a:alpha val="40000"/>
                    </a:srgbClr>
                  </a:outerShdw>
                </a:effectLst>
                <a:latin typeface="Cambria" pitchFamily="18" charset="0"/>
                <a:cs typeface="Myriad Arabic" pitchFamily="50" charset="-78"/>
              </a:rPr>
              <a:t> In Corporate</a:t>
            </a:r>
            <a:endParaRPr lang="en-AU" sz="3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3C3C3C">
                    <a:alpha val="40000"/>
                  </a:srgbClr>
                </a:outerShdw>
              </a:effectLst>
              <a:latin typeface="Cambria" pitchFamily="18" charset="0"/>
              <a:cs typeface="Myriad Arabic" pitchFamily="50" charset="-78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0248C807-9ACE-4825-8544-1A4E33C415ED}"/>
              </a:ext>
            </a:extLst>
          </p:cNvPr>
          <p:cNvCxnSpPr/>
          <p:nvPr/>
        </p:nvCxnSpPr>
        <p:spPr>
          <a:xfrm flipH="1">
            <a:off x="7381908" y="3338823"/>
            <a:ext cx="404151" cy="661311"/>
          </a:xfrm>
          <a:prstGeom prst="straightConnector1">
            <a:avLst/>
          </a:prstGeom>
          <a:noFill/>
          <a:ln w="9525" cap="flat" cmpd="sng" algn="ctr">
            <a:solidFill>
              <a:srgbClr val="0F4D78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26CD82DF-B5CA-4E10-9D8E-72EAA680C0FF}"/>
              </a:ext>
            </a:extLst>
          </p:cNvPr>
          <p:cNvCxnSpPr/>
          <p:nvPr/>
        </p:nvCxnSpPr>
        <p:spPr>
          <a:xfrm flipH="1">
            <a:off x="3009168" y="1774510"/>
            <a:ext cx="1160860" cy="928688"/>
          </a:xfrm>
          <a:prstGeom prst="straightConnector1">
            <a:avLst/>
          </a:prstGeom>
          <a:noFill/>
          <a:ln w="9525" cap="flat" cmpd="sng" algn="ctr">
            <a:solidFill>
              <a:srgbClr val="0F4D78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967891-7BE1-4FD2-B937-24D26201B693}" type="slidenum">
              <a:rPr lang="id-ID" smtClean="0"/>
              <a:pPr>
                <a:defRPr/>
              </a:pPr>
              <a:t>11</a:t>
            </a:fld>
            <a:endParaRPr lang="id-ID" dirty="0"/>
          </a:p>
        </p:txBody>
      </p:sp>
      <p:pic>
        <p:nvPicPr>
          <p:cNvPr id="4098" name="Picture 2" descr="C:\Users\TASPEN\Downloads\manta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7252" y="1654969"/>
            <a:ext cx="1509593" cy="829527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80231" y="2761689"/>
            <a:ext cx="926614" cy="13624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90600" y="16118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tx2">
                    <a:lumMod val="50000"/>
                  </a:schemeClr>
                </a:solidFill>
              </a:rPr>
              <a:t>Bank</a:t>
            </a:r>
            <a:endParaRPr lang="id-ID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1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2700"/>
            <a:ext cx="2768600" cy="6870700"/>
          </a:xfrm>
          <a:prstGeom prst="rect">
            <a:avLst/>
          </a:prstGeom>
          <a:solidFill>
            <a:srgbClr val="0070C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414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613" y="1436688"/>
            <a:ext cx="5748337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8" name="object 4"/>
          <p:cNvSpPr>
            <a:spLocks noChangeArrowheads="1"/>
          </p:cNvSpPr>
          <p:nvPr/>
        </p:nvSpPr>
        <p:spPr bwMode="auto">
          <a:xfrm>
            <a:off x="7832725" y="5589588"/>
            <a:ext cx="1657350" cy="74612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altLang="id-ID">
              <a:solidFill>
                <a:prstClr val="black"/>
              </a:solidFill>
            </a:endParaRPr>
          </a:p>
        </p:txBody>
      </p:sp>
      <p:sp>
        <p:nvSpPr>
          <p:cNvPr id="134149" name="Slide Number Placeholder 2"/>
          <p:cNvSpPr txBox="1">
            <a:spLocks/>
          </p:cNvSpPr>
          <p:nvPr/>
        </p:nvSpPr>
        <p:spPr bwMode="auto">
          <a:xfrm>
            <a:off x="9386888" y="6400800"/>
            <a:ext cx="442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0D8ADE0-214E-4AE7-B99D-3E134824BBFA}" type="slidenum">
              <a:rPr lang="id-ID" altLang="id-ID" sz="1200">
                <a:solidFill>
                  <a:srgbClr val="000000"/>
                </a:solidFill>
              </a:rPr>
              <a:pPr/>
              <a:t>12</a:t>
            </a:fld>
            <a:endParaRPr lang="id-ID" altLang="id-ID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70" y="4372662"/>
            <a:ext cx="9134730" cy="1101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8280" y="3616929"/>
            <a:ext cx="8037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Layanan</a:t>
            </a:r>
            <a:r>
              <a:rPr lang="en-US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Perbankan</a:t>
            </a:r>
            <a:endParaRPr lang="en-US" sz="2400" b="1" dirty="0">
              <a:solidFill>
                <a:srgbClr val="1F497D"/>
              </a:solidFill>
              <a:latin typeface="Calibri"/>
            </a:endParaRP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Fasilitas</a:t>
            </a:r>
            <a:r>
              <a:rPr lang="en-US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Kredit</a:t>
            </a:r>
            <a:r>
              <a:rPr lang="en-US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Serbaguna</a:t>
            </a:r>
            <a:r>
              <a:rPr lang="en-US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Mantap</a:t>
            </a:r>
            <a:r>
              <a:rPr lang="en-US" sz="2400" b="1" dirty="0">
                <a:solidFill>
                  <a:srgbClr val="1F497D"/>
                </a:solidFill>
                <a:latin typeface="Calibri"/>
              </a:rPr>
              <a:t> (KSM) </a:t>
            </a: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Griya</a:t>
            </a:r>
            <a:endParaRPr lang="en-US" sz="2400" b="1" dirty="0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3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7">
            <a:extLst>
              <a:ext uri="{FF2B5EF4-FFF2-40B4-BE49-F238E27FC236}">
                <a16:creationId xmlns:a16="http://schemas.microsoft.com/office/drawing/2014/main" xmlns="" id="{0E97B46B-0F1E-45E0-915A-C4CA94FC2277}"/>
              </a:ext>
            </a:extLst>
          </p:cNvPr>
          <p:cNvSpPr>
            <a:spLocks/>
          </p:cNvSpPr>
          <p:nvPr/>
        </p:nvSpPr>
        <p:spPr bwMode="auto">
          <a:xfrm>
            <a:off x="1628271" y="3818782"/>
            <a:ext cx="478646" cy="49083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B505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1687827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5169" kern="0">
              <a:solidFill>
                <a:srgbClr val="91969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7F207A0-CDF6-45B1-A68C-7F2B165A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A82890-441F-4E56-807B-A6007DB8C61A}"/>
              </a:ext>
            </a:extLst>
          </p:cNvPr>
          <p:cNvSpPr txBox="1"/>
          <p:nvPr/>
        </p:nvSpPr>
        <p:spPr>
          <a:xfrm>
            <a:off x="607434" y="174765"/>
            <a:ext cx="8155566" cy="447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308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KSM </a:t>
            </a:r>
            <a:r>
              <a:rPr lang="en-US" sz="2308" b="1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Mantap</a:t>
            </a:r>
            <a:r>
              <a:rPr lang="en-US" sz="2308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2308" b="1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dapat</a:t>
            </a:r>
            <a:r>
              <a:rPr lang="en-US" sz="2308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2308" b="1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menjadi</a:t>
            </a:r>
            <a:r>
              <a:rPr lang="en-US" sz="2308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2308" b="1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solusi</a:t>
            </a:r>
            <a:r>
              <a:rPr lang="en-US" sz="2308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2308" b="1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pembiayaan</a:t>
            </a:r>
            <a:r>
              <a:rPr lang="en-US" sz="2308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2308" b="1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hunian</a:t>
            </a:r>
            <a:r>
              <a:rPr lang="en-US" sz="2308" b="1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2308" b="1" dirty="0" err="1">
                <a:solidFill>
                  <a:srgbClr val="4F81BD">
                    <a:lumMod val="50000"/>
                  </a:srgbClr>
                </a:solidFill>
                <a:latin typeface="Calibri"/>
              </a:rPr>
              <a:t>Karyawan</a:t>
            </a:r>
            <a:endParaRPr lang="en-US" sz="2308" b="1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6FA9CF-9C07-49B0-97A3-BB59B1E9E629}"/>
              </a:ext>
            </a:extLst>
          </p:cNvPr>
          <p:cNvSpPr txBox="1"/>
          <p:nvPr/>
        </p:nvSpPr>
        <p:spPr>
          <a:xfrm>
            <a:off x="593289" y="577328"/>
            <a:ext cx="8167108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77" i="1" dirty="0" err="1">
                <a:solidFill>
                  <a:srgbClr val="0070C0"/>
                </a:solidFill>
                <a:latin typeface="Calibri"/>
              </a:rPr>
              <a:t>Menyesuaikan</a:t>
            </a:r>
            <a:r>
              <a:rPr lang="en-US" sz="1477" i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1477" i="1" dirty="0" err="1">
                <a:solidFill>
                  <a:srgbClr val="0070C0"/>
                </a:solidFill>
                <a:latin typeface="Calibri"/>
              </a:rPr>
              <a:t>dengan</a:t>
            </a:r>
            <a:r>
              <a:rPr lang="en-US" sz="1477" i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1477" i="1" dirty="0" err="1">
                <a:solidFill>
                  <a:srgbClr val="0070C0"/>
                </a:solidFill>
                <a:latin typeface="Calibri"/>
              </a:rPr>
              <a:t>kebutuhan</a:t>
            </a:r>
            <a:r>
              <a:rPr lang="en-US" sz="1477" i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1477" i="1" dirty="0" err="1">
                <a:solidFill>
                  <a:srgbClr val="0070C0"/>
                </a:solidFill>
                <a:latin typeface="Calibri"/>
              </a:rPr>
              <a:t>dan</a:t>
            </a:r>
            <a:r>
              <a:rPr lang="en-US" sz="1477" i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1477" i="1" dirty="0" err="1">
                <a:solidFill>
                  <a:srgbClr val="0070C0"/>
                </a:solidFill>
                <a:latin typeface="Calibri"/>
              </a:rPr>
              <a:t>kondisi</a:t>
            </a:r>
            <a:r>
              <a:rPr lang="en-US" sz="1477" i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1477" i="1" dirty="0" err="1">
                <a:solidFill>
                  <a:srgbClr val="0070C0"/>
                </a:solidFill>
                <a:latin typeface="Calibri"/>
              </a:rPr>
              <a:t>finansial</a:t>
            </a:r>
            <a:r>
              <a:rPr lang="en-US" sz="1477" i="1" dirty="0">
                <a:solidFill>
                  <a:srgbClr val="0070C0"/>
                </a:solidFill>
                <a:latin typeface="Calibri"/>
              </a:rPr>
              <a:t> , Bank Mantap </a:t>
            </a:r>
            <a:r>
              <a:rPr lang="en-US" sz="1477" i="1" dirty="0" err="1">
                <a:solidFill>
                  <a:srgbClr val="0070C0"/>
                </a:solidFill>
                <a:latin typeface="Calibri"/>
              </a:rPr>
              <a:t>menawarkan</a:t>
            </a:r>
            <a:r>
              <a:rPr lang="en-US" sz="1477" i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1477" i="1" dirty="0" err="1">
                <a:solidFill>
                  <a:srgbClr val="0070C0"/>
                </a:solidFill>
                <a:latin typeface="Calibri"/>
              </a:rPr>
              <a:t>solusi</a:t>
            </a:r>
            <a:r>
              <a:rPr lang="en-US" sz="1477" i="1" dirty="0">
                <a:solidFill>
                  <a:srgbClr val="0070C0"/>
                </a:solidFill>
                <a:latin typeface="Calibri"/>
              </a:rPr>
              <a:t> KSM KHUSUS</a:t>
            </a:r>
            <a:r>
              <a:rPr lang="en-US" sz="1477" dirty="0">
                <a:solidFill>
                  <a:srgbClr val="0070C0"/>
                </a:solidFill>
                <a:latin typeface="Calibri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46E6C5-5770-4C85-98C2-8CCED2263F51}"/>
              </a:ext>
            </a:extLst>
          </p:cNvPr>
          <p:cNvSpPr/>
          <p:nvPr/>
        </p:nvSpPr>
        <p:spPr>
          <a:xfrm>
            <a:off x="1496000" y="2095546"/>
            <a:ext cx="734679" cy="428897"/>
          </a:xfrm>
          <a:prstGeom prst="rect">
            <a:avLst/>
          </a:prstGeom>
        </p:spPr>
        <p:txBody>
          <a:bodyPr wrap="none" lIns="168778" tIns="84390" rIns="168778" bIns="84390">
            <a:spAutoFit/>
          </a:bodyPr>
          <a:lstStyle/>
          <a:p>
            <a:pPr algn="ctr" defTabSz="1687827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92" dirty="0" err="1">
                <a:solidFill>
                  <a:srgbClr val="91969B"/>
                </a:solidFill>
                <a:latin typeface="Calibri"/>
                <a:ea typeface="Open Sans" panose="020B0606030504020204" pitchFamily="34" charset="0"/>
                <a:cs typeface="Roboto Regular"/>
              </a:rPr>
              <a:t>Harga</a:t>
            </a:r>
            <a:endParaRPr lang="en-US" sz="1292" dirty="0">
              <a:solidFill>
                <a:srgbClr val="91969B"/>
              </a:solidFill>
              <a:latin typeface="Calibri"/>
              <a:ea typeface="Open Sans" panose="020B0606030504020204" pitchFamily="34" charset="0"/>
              <a:cs typeface="Roboto Regular"/>
            </a:endParaRP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xmlns="" id="{B8F708F0-D913-4B3A-8D96-ED81ABD70EC2}"/>
              </a:ext>
            </a:extLst>
          </p:cNvPr>
          <p:cNvSpPr>
            <a:spLocks/>
          </p:cNvSpPr>
          <p:nvPr/>
        </p:nvSpPr>
        <p:spPr bwMode="auto">
          <a:xfrm>
            <a:off x="1628271" y="1637430"/>
            <a:ext cx="478646" cy="49083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B505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1687827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5169" kern="0">
              <a:solidFill>
                <a:srgbClr val="91969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Freeform 169">
            <a:extLst>
              <a:ext uri="{FF2B5EF4-FFF2-40B4-BE49-F238E27FC236}">
                <a16:creationId xmlns:a16="http://schemas.microsoft.com/office/drawing/2014/main" xmlns="" id="{55FF9F36-B623-47FB-8E4D-E665F9F79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75" y="1737247"/>
            <a:ext cx="218326" cy="220618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/>
        </p:spPr>
        <p:txBody>
          <a:bodyPr wrap="none" lIns="84391" tIns="42196" rIns="84391" bIns="42196" anchor="ctr"/>
          <a:lstStyle/>
          <a:p>
            <a:pPr defTabSz="168782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323" kern="0" dirty="0">
              <a:solidFill>
                <a:srgbClr val="91969B"/>
              </a:solidFill>
              <a:latin typeface="Lato Light"/>
            </a:endParaRPr>
          </a:p>
        </p:txBody>
      </p:sp>
      <p:sp>
        <p:nvSpPr>
          <p:cNvPr id="16" name="Freeform 39">
            <a:extLst>
              <a:ext uri="{FF2B5EF4-FFF2-40B4-BE49-F238E27FC236}">
                <a16:creationId xmlns:a16="http://schemas.microsoft.com/office/drawing/2014/main" xmlns="" id="{1DFE1E6F-5179-432F-8A8E-17D08146C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7522" y="3929395"/>
            <a:ext cx="268610" cy="244411"/>
          </a:xfrm>
          <a:custGeom>
            <a:avLst/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/>
        </p:spPr>
        <p:txBody>
          <a:bodyPr wrap="none" lIns="84391" tIns="42196" rIns="84391" bIns="42196" anchor="ctr"/>
          <a:lstStyle/>
          <a:p>
            <a:pPr defTabSz="168782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323" kern="0" dirty="0">
              <a:solidFill>
                <a:srgbClr val="91969B"/>
              </a:solidFill>
              <a:latin typeface="Lato Light"/>
            </a:endParaRPr>
          </a:p>
        </p:txBody>
      </p:sp>
      <p:sp>
        <p:nvSpPr>
          <p:cNvPr id="20" name="AutoShape 7">
            <a:extLst>
              <a:ext uri="{FF2B5EF4-FFF2-40B4-BE49-F238E27FC236}">
                <a16:creationId xmlns:a16="http://schemas.microsoft.com/office/drawing/2014/main" xmlns="" id="{DA6D8074-2DFF-4AE0-9BD3-27606880B7C1}"/>
              </a:ext>
            </a:extLst>
          </p:cNvPr>
          <p:cNvSpPr>
            <a:spLocks/>
          </p:cNvSpPr>
          <p:nvPr/>
        </p:nvSpPr>
        <p:spPr bwMode="auto">
          <a:xfrm>
            <a:off x="1628271" y="2615555"/>
            <a:ext cx="478646" cy="49083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B505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1687827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5169" kern="0">
              <a:solidFill>
                <a:srgbClr val="91969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" name="Freeform 154">
            <a:extLst>
              <a:ext uri="{FF2B5EF4-FFF2-40B4-BE49-F238E27FC236}">
                <a16:creationId xmlns:a16="http://schemas.microsoft.com/office/drawing/2014/main" xmlns="" id="{9C3AA36E-9065-491D-8AA5-D51239D0D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75" y="2713074"/>
            <a:ext cx="218326" cy="293394"/>
          </a:xfrm>
          <a:custGeom>
            <a:avLst/>
            <a:gdLst>
              <a:gd name="T0" fmla="*/ 346 w 355"/>
              <a:gd name="T1" fmla="*/ 132 h 487"/>
              <a:gd name="T2" fmla="*/ 346 w 355"/>
              <a:gd name="T3" fmla="*/ 132 h 487"/>
              <a:gd name="T4" fmla="*/ 116 w 355"/>
              <a:gd name="T5" fmla="*/ 17 h 487"/>
              <a:gd name="T6" fmla="*/ 9 w 355"/>
              <a:gd name="T7" fmla="*/ 53 h 487"/>
              <a:gd name="T8" fmla="*/ 0 w 355"/>
              <a:gd name="T9" fmla="*/ 79 h 487"/>
              <a:gd name="T10" fmla="*/ 9 w 355"/>
              <a:gd name="T11" fmla="*/ 345 h 487"/>
              <a:gd name="T12" fmla="*/ 18 w 355"/>
              <a:gd name="T13" fmla="*/ 363 h 487"/>
              <a:gd name="T14" fmla="*/ 222 w 355"/>
              <a:gd name="T15" fmla="*/ 486 h 487"/>
              <a:gd name="T16" fmla="*/ 231 w 355"/>
              <a:gd name="T17" fmla="*/ 486 h 487"/>
              <a:gd name="T18" fmla="*/ 240 w 355"/>
              <a:gd name="T19" fmla="*/ 486 h 487"/>
              <a:gd name="T20" fmla="*/ 248 w 355"/>
              <a:gd name="T21" fmla="*/ 478 h 487"/>
              <a:gd name="T22" fmla="*/ 248 w 355"/>
              <a:gd name="T23" fmla="*/ 203 h 487"/>
              <a:gd name="T24" fmla="*/ 240 w 355"/>
              <a:gd name="T25" fmla="*/ 185 h 487"/>
              <a:gd name="T26" fmla="*/ 44 w 355"/>
              <a:gd name="T27" fmla="*/ 70 h 487"/>
              <a:gd name="T28" fmla="*/ 71 w 355"/>
              <a:gd name="T29" fmla="*/ 53 h 487"/>
              <a:gd name="T30" fmla="*/ 107 w 355"/>
              <a:gd name="T31" fmla="*/ 44 h 487"/>
              <a:gd name="T32" fmla="*/ 301 w 355"/>
              <a:gd name="T33" fmla="*/ 150 h 487"/>
              <a:gd name="T34" fmla="*/ 310 w 355"/>
              <a:gd name="T35" fmla="*/ 159 h 487"/>
              <a:gd name="T36" fmla="*/ 310 w 355"/>
              <a:gd name="T37" fmla="*/ 425 h 487"/>
              <a:gd name="T38" fmla="*/ 328 w 355"/>
              <a:gd name="T39" fmla="*/ 442 h 487"/>
              <a:gd name="T40" fmla="*/ 354 w 355"/>
              <a:gd name="T41" fmla="*/ 425 h 487"/>
              <a:gd name="T42" fmla="*/ 354 w 355"/>
              <a:gd name="T43" fmla="*/ 141 h 487"/>
              <a:gd name="T44" fmla="*/ 346 w 355"/>
              <a:gd name="T45" fmla="*/ 13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/>
        </p:spPr>
        <p:txBody>
          <a:bodyPr wrap="none" lIns="84391" tIns="42196" rIns="84391" bIns="42196" anchor="ctr"/>
          <a:lstStyle/>
          <a:p>
            <a:pPr defTabSz="168782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323" kern="0" dirty="0">
              <a:solidFill>
                <a:srgbClr val="91969B"/>
              </a:solidFill>
              <a:latin typeface="Lato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F93893C-A7F6-4D1C-893F-B5F800964764}"/>
              </a:ext>
            </a:extLst>
          </p:cNvPr>
          <p:cNvSpPr/>
          <p:nvPr/>
        </p:nvSpPr>
        <p:spPr>
          <a:xfrm>
            <a:off x="1332487" y="3115463"/>
            <a:ext cx="1112090" cy="568101"/>
          </a:xfrm>
          <a:prstGeom prst="rect">
            <a:avLst/>
          </a:prstGeom>
        </p:spPr>
        <p:txBody>
          <a:bodyPr wrap="none" lIns="168778" tIns="84390" rIns="168778" bIns="84390">
            <a:spAutoFit/>
          </a:bodyPr>
          <a:lstStyle/>
          <a:p>
            <a:pPr algn="ctr" defTabSz="1687827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 err="1">
                <a:solidFill>
                  <a:srgbClr val="91969B"/>
                </a:solidFill>
                <a:latin typeface="Calibri"/>
                <a:ea typeface="Open Sans" panose="020B0606030504020204" pitchFamily="34" charset="0"/>
                <a:cs typeface="Roboto Regular"/>
              </a:rPr>
              <a:t>Kebutuhan</a:t>
            </a:r>
            <a:r>
              <a:rPr lang="en-US" sz="1292" dirty="0">
                <a:solidFill>
                  <a:srgbClr val="91969B"/>
                </a:solidFill>
                <a:latin typeface="Calibri"/>
                <a:ea typeface="Open Sans" panose="020B0606030504020204" pitchFamily="34" charset="0"/>
                <a:cs typeface="Roboto Regular"/>
              </a:rPr>
              <a:t> </a:t>
            </a:r>
          </a:p>
          <a:p>
            <a:pPr algn="ctr" defTabSz="1687827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>
                <a:solidFill>
                  <a:srgbClr val="91969B"/>
                </a:solidFill>
                <a:latin typeface="Calibri"/>
                <a:ea typeface="Open Sans" panose="020B0606030504020204" pitchFamily="34" charset="0"/>
                <a:cs typeface="Roboto Regular"/>
              </a:rPr>
              <a:t>Dana </a:t>
            </a:r>
            <a:r>
              <a:rPr lang="en-US" sz="1292" dirty="0" err="1">
                <a:solidFill>
                  <a:srgbClr val="91969B"/>
                </a:solidFill>
                <a:latin typeface="Calibri"/>
                <a:ea typeface="Open Sans" panose="020B0606030504020204" pitchFamily="34" charset="0"/>
                <a:cs typeface="Roboto Regular"/>
              </a:rPr>
              <a:t>Awal</a:t>
            </a:r>
            <a:endParaRPr lang="en-US" sz="1292" dirty="0">
              <a:solidFill>
                <a:srgbClr val="91969B"/>
              </a:solidFill>
              <a:latin typeface="Calibri"/>
              <a:ea typeface="Open Sans" panose="020B0606030504020204" pitchFamily="34" charset="0"/>
              <a:cs typeface="Roboto Regular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A47CF9C-0585-4A60-8DA0-6F6686E1ABF9}"/>
              </a:ext>
            </a:extLst>
          </p:cNvPr>
          <p:cNvSpPr/>
          <p:nvPr/>
        </p:nvSpPr>
        <p:spPr>
          <a:xfrm>
            <a:off x="1567550" y="4259220"/>
            <a:ext cx="608554" cy="369265"/>
          </a:xfrm>
          <a:prstGeom prst="rect">
            <a:avLst/>
          </a:prstGeom>
        </p:spPr>
        <p:txBody>
          <a:bodyPr wrap="none" lIns="168778" tIns="84390" rIns="168778" bIns="84390">
            <a:spAutoFit/>
          </a:bodyPr>
          <a:lstStyle/>
          <a:p>
            <a:pPr algn="ctr" defTabSz="1687827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>
                <a:solidFill>
                  <a:srgbClr val="91969B"/>
                </a:solidFill>
                <a:latin typeface="Calibri"/>
                <a:ea typeface="Open Sans" panose="020B0606030504020204" pitchFamily="34" charset="0"/>
                <a:cs typeface="Roboto Regular"/>
              </a:rPr>
              <a:t>DSR</a:t>
            </a: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xmlns="" id="{9A9A18A4-9103-4335-BA5D-9E7025DD28C0}"/>
              </a:ext>
            </a:extLst>
          </p:cNvPr>
          <p:cNvSpPr>
            <a:spLocks/>
          </p:cNvSpPr>
          <p:nvPr/>
        </p:nvSpPr>
        <p:spPr bwMode="auto">
          <a:xfrm>
            <a:off x="1632357" y="4670043"/>
            <a:ext cx="478646" cy="49083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B505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1687827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5169" kern="0">
              <a:solidFill>
                <a:srgbClr val="91969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xmlns="" id="{E4F92181-868B-4A9C-A4BA-69EE48F47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793" y="4804104"/>
            <a:ext cx="221772" cy="252551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/>
        </p:spPr>
        <p:txBody>
          <a:bodyPr wrap="none" lIns="84391" tIns="42196" rIns="84391" bIns="42196" anchor="ctr"/>
          <a:lstStyle/>
          <a:p>
            <a:pPr defTabSz="168782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323" kern="0" dirty="0">
              <a:solidFill>
                <a:srgbClr val="91969B"/>
              </a:solidFill>
              <a:latin typeface="Lato Ligh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13F235C-DBE9-47F3-93E7-06C1CF7CB29A}"/>
              </a:ext>
            </a:extLst>
          </p:cNvPr>
          <p:cNvSpPr/>
          <p:nvPr/>
        </p:nvSpPr>
        <p:spPr>
          <a:xfrm>
            <a:off x="1305984" y="5127723"/>
            <a:ext cx="1138443" cy="369265"/>
          </a:xfrm>
          <a:prstGeom prst="rect">
            <a:avLst/>
          </a:prstGeom>
        </p:spPr>
        <p:txBody>
          <a:bodyPr wrap="none" lIns="168778" tIns="84390" rIns="168778" bIns="84390">
            <a:spAutoFit/>
          </a:bodyPr>
          <a:lstStyle/>
          <a:p>
            <a:pPr algn="ctr" defTabSz="1687827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 err="1">
                <a:solidFill>
                  <a:srgbClr val="91969B"/>
                </a:solidFill>
                <a:latin typeface="Calibri"/>
                <a:ea typeface="Open Sans" panose="020B0606030504020204" pitchFamily="34" charset="0"/>
                <a:cs typeface="Roboto Regular"/>
              </a:rPr>
              <a:t>Biaya</a:t>
            </a:r>
            <a:r>
              <a:rPr lang="en-US" sz="1292" dirty="0">
                <a:solidFill>
                  <a:srgbClr val="91969B"/>
                </a:solidFill>
                <a:latin typeface="Calibri"/>
                <a:ea typeface="Open Sans" panose="020B0606030504020204" pitchFamily="34" charset="0"/>
                <a:cs typeface="Roboto Regular"/>
              </a:rPr>
              <a:t> </a:t>
            </a:r>
            <a:r>
              <a:rPr lang="en-US" sz="1292" dirty="0" err="1">
                <a:solidFill>
                  <a:srgbClr val="91969B"/>
                </a:solidFill>
                <a:latin typeface="Calibri"/>
                <a:ea typeface="Open Sans" panose="020B0606030504020204" pitchFamily="34" charset="0"/>
                <a:cs typeface="Roboto Regular"/>
              </a:rPr>
              <a:t>Kredit</a:t>
            </a:r>
            <a:endParaRPr lang="en-US" sz="1292" dirty="0">
              <a:solidFill>
                <a:srgbClr val="91969B"/>
              </a:solidFill>
              <a:latin typeface="Calibri"/>
              <a:ea typeface="Open Sans" panose="020B0606030504020204" pitchFamily="34" charset="0"/>
              <a:cs typeface="Roboto Regular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95856D2-E7E1-4DEB-9596-AB904F0FA8DE}"/>
              </a:ext>
            </a:extLst>
          </p:cNvPr>
          <p:cNvCxnSpPr/>
          <p:nvPr/>
        </p:nvCxnSpPr>
        <p:spPr>
          <a:xfrm>
            <a:off x="1495817" y="2506196"/>
            <a:ext cx="638095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BDBAD6E9-1249-48EA-9320-D1C9AC82252D}"/>
              </a:ext>
            </a:extLst>
          </p:cNvPr>
          <p:cNvCxnSpPr/>
          <p:nvPr/>
        </p:nvCxnSpPr>
        <p:spPr>
          <a:xfrm>
            <a:off x="1490440" y="3679904"/>
            <a:ext cx="638095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42E3164-642D-41D7-BE70-6FB192876970}"/>
              </a:ext>
            </a:extLst>
          </p:cNvPr>
          <p:cNvCxnSpPr/>
          <p:nvPr/>
        </p:nvCxnSpPr>
        <p:spPr>
          <a:xfrm>
            <a:off x="1517097" y="4565528"/>
            <a:ext cx="638095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D1F21D61-8E4A-4079-86BF-C73CC1A7CE0B}"/>
              </a:ext>
            </a:extLst>
          </p:cNvPr>
          <p:cNvCxnSpPr/>
          <p:nvPr/>
        </p:nvCxnSpPr>
        <p:spPr>
          <a:xfrm>
            <a:off x="1515636" y="1590749"/>
            <a:ext cx="638095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8B236C-EC60-4511-802B-1BC38211D665}"/>
              </a:ext>
            </a:extLst>
          </p:cNvPr>
          <p:cNvSpPr txBox="1"/>
          <p:nvPr/>
        </p:nvSpPr>
        <p:spPr>
          <a:xfrm>
            <a:off x="2812403" y="1225732"/>
            <a:ext cx="876715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Hard Cash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AD05C78-8D29-456F-8912-59E5666A5367}"/>
              </a:ext>
            </a:extLst>
          </p:cNvPr>
          <p:cNvSpPr txBox="1"/>
          <p:nvPr/>
        </p:nvSpPr>
        <p:spPr>
          <a:xfrm>
            <a:off x="4680916" y="1225732"/>
            <a:ext cx="457176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KPR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C6AEEF0-82BB-490A-A41D-0D07A5EBCC38}"/>
              </a:ext>
            </a:extLst>
          </p:cNvPr>
          <p:cNvSpPr txBox="1"/>
          <p:nvPr/>
        </p:nvSpPr>
        <p:spPr>
          <a:xfrm>
            <a:off x="6682069" y="1225732"/>
            <a:ext cx="534505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KSM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306F0F0-44F1-49CA-BF92-1C7FEADDC0DE}"/>
              </a:ext>
            </a:extLst>
          </p:cNvPr>
          <p:cNvSpPr txBox="1"/>
          <p:nvPr/>
        </p:nvSpPr>
        <p:spPr>
          <a:xfrm>
            <a:off x="2812401" y="1761936"/>
            <a:ext cx="939354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Diskon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10-20%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dari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pricelist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A73AB65-07A6-4744-8302-01D1F70D2562}"/>
              </a:ext>
            </a:extLst>
          </p:cNvPr>
          <p:cNvSpPr txBox="1"/>
          <p:nvPr/>
        </p:nvSpPr>
        <p:spPr>
          <a:xfrm>
            <a:off x="4545427" y="1766813"/>
            <a:ext cx="939354" cy="49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Sesuai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pricelist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661B033-E80D-4C4E-BE73-FDE1E71F77CD}"/>
              </a:ext>
            </a:extLst>
          </p:cNvPr>
          <p:cNvSpPr txBox="1"/>
          <p:nvPr/>
        </p:nvSpPr>
        <p:spPr>
          <a:xfrm>
            <a:off x="6625617" y="1762507"/>
            <a:ext cx="939354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Diskon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10-20%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dari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pricelist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48EAF68-0D90-4D1A-BD03-26B76B933FB6}"/>
              </a:ext>
            </a:extLst>
          </p:cNvPr>
          <p:cNvSpPr txBox="1"/>
          <p:nvPr/>
        </p:nvSpPr>
        <p:spPr>
          <a:xfrm>
            <a:off x="2812401" y="2721439"/>
            <a:ext cx="939354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Senilai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harga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hunian</a:t>
            </a:r>
            <a:endParaRPr lang="en-US" sz="129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640FDAD-41F5-4DA8-BB82-2591B8077EA5}"/>
              </a:ext>
            </a:extLst>
          </p:cNvPr>
          <p:cNvSpPr txBox="1"/>
          <p:nvPr/>
        </p:nvSpPr>
        <p:spPr>
          <a:xfrm>
            <a:off x="4545427" y="2721438"/>
            <a:ext cx="939354" cy="49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>
                <a:solidFill>
                  <a:prstClr val="black"/>
                </a:solidFill>
                <a:latin typeface="Calibri"/>
              </a:rPr>
              <a:t>DP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sesuai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aturan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LTV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32DA1B9-D091-4E8B-864F-A9EBFAA49D02}"/>
              </a:ext>
            </a:extLst>
          </p:cNvPr>
          <p:cNvSpPr txBox="1"/>
          <p:nvPr/>
        </p:nvSpPr>
        <p:spPr>
          <a:xfrm>
            <a:off x="6625617" y="2755010"/>
            <a:ext cx="939354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Tanpa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DP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B22CC00-E766-4360-9986-8C0D6AB608FA}"/>
              </a:ext>
            </a:extLst>
          </p:cNvPr>
          <p:cNvSpPr txBox="1"/>
          <p:nvPr/>
        </p:nvSpPr>
        <p:spPr>
          <a:xfrm>
            <a:off x="2812401" y="3856743"/>
            <a:ext cx="939354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>
                <a:solidFill>
                  <a:prstClr val="black"/>
                </a:solidFill>
                <a:latin typeface="Calibri"/>
              </a:rPr>
              <a:t>N/A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34832F0-4C02-4BFF-A883-269B089BC540}"/>
              </a:ext>
            </a:extLst>
          </p:cNvPr>
          <p:cNvSpPr txBox="1"/>
          <p:nvPr/>
        </p:nvSpPr>
        <p:spPr>
          <a:xfrm>
            <a:off x="4565270" y="3895304"/>
            <a:ext cx="939354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>
                <a:solidFill>
                  <a:prstClr val="black"/>
                </a:solidFill>
                <a:latin typeface="Calibri"/>
              </a:rPr>
              <a:t>~ 40%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64E60D-D9C3-445C-9FE5-BD374A1EC4E0}"/>
              </a:ext>
            </a:extLst>
          </p:cNvPr>
          <p:cNvSpPr txBox="1"/>
          <p:nvPr/>
        </p:nvSpPr>
        <p:spPr>
          <a:xfrm>
            <a:off x="6625617" y="3921269"/>
            <a:ext cx="939354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>
                <a:solidFill>
                  <a:prstClr val="black"/>
                </a:solidFill>
                <a:latin typeface="Calibri"/>
              </a:rPr>
              <a:t>&gt;40%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F2B99BE-186C-4250-ABBE-F030904A4685}"/>
              </a:ext>
            </a:extLst>
          </p:cNvPr>
          <p:cNvSpPr txBox="1"/>
          <p:nvPr/>
        </p:nvSpPr>
        <p:spPr>
          <a:xfrm>
            <a:off x="2812401" y="4872590"/>
            <a:ext cx="939354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>
                <a:solidFill>
                  <a:prstClr val="black"/>
                </a:solidFill>
                <a:latin typeface="Calibri"/>
              </a:rPr>
              <a:t>N/A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8BCCC4A-7F2B-41F2-921B-BDF11131A717}"/>
              </a:ext>
            </a:extLst>
          </p:cNvPr>
          <p:cNvSpPr txBox="1"/>
          <p:nvPr/>
        </p:nvSpPr>
        <p:spPr>
          <a:xfrm>
            <a:off x="4545427" y="4613347"/>
            <a:ext cx="1545422" cy="1086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1115" indent="-101115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Provisi</a:t>
            </a:r>
            <a:endParaRPr lang="en-US" sz="1292" dirty="0">
              <a:solidFill>
                <a:prstClr val="black"/>
              </a:solidFill>
              <a:latin typeface="Calibri"/>
            </a:endParaRPr>
          </a:p>
          <a:p>
            <a:pPr marL="101115" indent="-101115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Asuransi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Jiwa</a:t>
            </a:r>
          </a:p>
          <a:p>
            <a:pPr marL="101115" indent="-101115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Asuransi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Agunan</a:t>
            </a:r>
            <a:endParaRPr lang="en-US" sz="1292" dirty="0">
              <a:solidFill>
                <a:prstClr val="black"/>
              </a:solidFill>
              <a:latin typeface="Calibri"/>
            </a:endParaRPr>
          </a:p>
          <a:p>
            <a:pPr marL="101115" indent="-101115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Biaya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lainnya</a:t>
            </a:r>
            <a:endParaRPr lang="en-US" sz="1292" dirty="0">
              <a:solidFill>
                <a:prstClr val="black"/>
              </a:solidFill>
              <a:latin typeface="Calibri"/>
            </a:endParaRPr>
          </a:p>
          <a:p>
            <a:pPr marL="263776" indent="-263776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9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E9B0A4C-AF07-40C7-A4EE-DFAADAF5FDFD}"/>
              </a:ext>
            </a:extLst>
          </p:cNvPr>
          <p:cNvSpPr txBox="1"/>
          <p:nvPr/>
        </p:nvSpPr>
        <p:spPr>
          <a:xfrm>
            <a:off x="6682067" y="4619996"/>
            <a:ext cx="1731406" cy="8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1115" indent="-101115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Provisi</a:t>
            </a:r>
            <a:endParaRPr lang="en-US" sz="1292" dirty="0">
              <a:solidFill>
                <a:prstClr val="black"/>
              </a:solidFill>
              <a:latin typeface="Calibri"/>
            </a:endParaRPr>
          </a:p>
          <a:p>
            <a:pPr marL="101115" indent="-101115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Asuransi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Jiwa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>
                <a:solidFill>
                  <a:prstClr val="black"/>
                </a:solidFill>
                <a:latin typeface="Calibri"/>
              </a:rPr>
              <a:t>Yang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sangat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ringan</a:t>
            </a:r>
            <a:endParaRPr lang="en-US" sz="1292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9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6561E01-A857-4F49-B531-BEF1174C97C8}"/>
              </a:ext>
            </a:extLst>
          </p:cNvPr>
          <p:cNvSpPr txBox="1"/>
          <p:nvPr/>
        </p:nvSpPr>
        <p:spPr>
          <a:xfrm>
            <a:off x="1189347" y="1214283"/>
            <a:ext cx="1398370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Feature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9E58E5E6-392B-4358-9D3E-681D8ECD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891" y="1923744"/>
            <a:ext cx="322862" cy="32286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FD7035C-DAC0-4062-920C-594F2C1C0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472" y="1983000"/>
            <a:ext cx="345590" cy="34559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483652C5-1729-4AE7-ACB1-98947AB45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12" y="1865063"/>
            <a:ext cx="322862" cy="32286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4D6EF2C7-EF3A-4978-8B15-0F37EFAA3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891" y="2732213"/>
            <a:ext cx="322862" cy="32286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439750B0-95F9-4499-9C65-B2EBE3A2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972" y="2856354"/>
            <a:ext cx="345590" cy="34559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A018B436-D708-49DE-888A-6B768396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884" y="2866994"/>
            <a:ext cx="345590" cy="3455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ED87050E-07C1-4077-81AA-26C146A73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971" y="3902415"/>
            <a:ext cx="345590" cy="3455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3B1B02D-7873-4859-B8D3-BFEA14467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837" y="4713508"/>
            <a:ext cx="345590" cy="3455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81D451D-0C40-4DEF-990C-AD6C75485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891" y="3856182"/>
            <a:ext cx="322862" cy="32286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E13363CD-03F5-4178-91A3-C1C9919AB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891" y="4634464"/>
            <a:ext cx="322862" cy="322862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FEE85414-2C8D-47F6-9500-0398459C5829}"/>
              </a:ext>
            </a:extLst>
          </p:cNvPr>
          <p:cNvSpPr/>
          <p:nvPr/>
        </p:nvSpPr>
        <p:spPr>
          <a:xfrm>
            <a:off x="6090847" y="1214283"/>
            <a:ext cx="2772346" cy="514663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62">
              <a:solidFill>
                <a:prstClr val="white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E3B5185E-58D3-4FED-8532-17108E543877}"/>
              </a:ext>
            </a:extLst>
          </p:cNvPr>
          <p:cNvCxnSpPr/>
          <p:nvPr/>
        </p:nvCxnSpPr>
        <p:spPr>
          <a:xfrm>
            <a:off x="1544390" y="5499878"/>
            <a:ext cx="638095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AutoShape 7">
            <a:extLst>
              <a:ext uri="{FF2B5EF4-FFF2-40B4-BE49-F238E27FC236}">
                <a16:creationId xmlns:a16="http://schemas.microsoft.com/office/drawing/2014/main" xmlns="" id="{8446ECA1-20E1-4B57-BB11-36D7F5D866EA}"/>
              </a:ext>
            </a:extLst>
          </p:cNvPr>
          <p:cNvSpPr>
            <a:spLocks/>
          </p:cNvSpPr>
          <p:nvPr/>
        </p:nvSpPr>
        <p:spPr bwMode="auto">
          <a:xfrm>
            <a:off x="1624012" y="5630335"/>
            <a:ext cx="478646" cy="49083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4B505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defTabSz="1687827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5169" kern="0">
              <a:solidFill>
                <a:srgbClr val="91969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2" name="Freeform 106">
            <a:extLst>
              <a:ext uri="{FF2B5EF4-FFF2-40B4-BE49-F238E27FC236}">
                <a16:creationId xmlns:a16="http://schemas.microsoft.com/office/drawing/2014/main" xmlns="" id="{0D4FE276-9257-4A7A-82A4-1238619D8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401" y="5731415"/>
            <a:ext cx="257135" cy="262430"/>
          </a:xfrm>
          <a:custGeom>
            <a:avLst/>
            <a:gdLst>
              <a:gd name="T0" fmla="*/ 573 w 602"/>
              <a:gd name="T1" fmla="*/ 544 h 545"/>
              <a:gd name="T2" fmla="*/ 573 w 602"/>
              <a:gd name="T3" fmla="*/ 544 h 545"/>
              <a:gd name="T4" fmla="*/ 523 w 602"/>
              <a:gd name="T5" fmla="*/ 544 h 545"/>
              <a:gd name="T6" fmla="*/ 523 w 602"/>
              <a:gd name="T7" fmla="*/ 318 h 545"/>
              <a:gd name="T8" fmla="*/ 523 w 602"/>
              <a:gd name="T9" fmla="*/ 141 h 545"/>
              <a:gd name="T10" fmla="*/ 573 w 602"/>
              <a:gd name="T11" fmla="*/ 141 h 545"/>
              <a:gd name="T12" fmla="*/ 601 w 602"/>
              <a:gd name="T13" fmla="*/ 170 h 545"/>
              <a:gd name="T14" fmla="*/ 601 w 602"/>
              <a:gd name="T15" fmla="*/ 346 h 545"/>
              <a:gd name="T16" fmla="*/ 601 w 602"/>
              <a:gd name="T17" fmla="*/ 459 h 545"/>
              <a:gd name="T18" fmla="*/ 601 w 602"/>
              <a:gd name="T19" fmla="*/ 516 h 545"/>
              <a:gd name="T20" fmla="*/ 573 w 602"/>
              <a:gd name="T21" fmla="*/ 544 h 545"/>
              <a:gd name="T22" fmla="*/ 99 w 602"/>
              <a:gd name="T23" fmla="*/ 544 h 545"/>
              <a:gd name="T24" fmla="*/ 99 w 602"/>
              <a:gd name="T25" fmla="*/ 544 h 545"/>
              <a:gd name="T26" fmla="*/ 99 w 602"/>
              <a:gd name="T27" fmla="*/ 318 h 545"/>
              <a:gd name="T28" fmla="*/ 99 w 602"/>
              <a:gd name="T29" fmla="*/ 311 h 545"/>
              <a:gd name="T30" fmla="*/ 99 w 602"/>
              <a:gd name="T31" fmla="*/ 141 h 545"/>
              <a:gd name="T32" fmla="*/ 156 w 602"/>
              <a:gd name="T33" fmla="*/ 141 h 545"/>
              <a:gd name="T34" fmla="*/ 297 w 602"/>
              <a:gd name="T35" fmla="*/ 0 h 545"/>
              <a:gd name="T36" fmla="*/ 438 w 602"/>
              <a:gd name="T37" fmla="*/ 141 h 545"/>
              <a:gd name="T38" fmla="*/ 495 w 602"/>
              <a:gd name="T39" fmla="*/ 141 h 545"/>
              <a:gd name="T40" fmla="*/ 495 w 602"/>
              <a:gd name="T41" fmla="*/ 318 h 545"/>
              <a:gd name="T42" fmla="*/ 495 w 602"/>
              <a:gd name="T43" fmla="*/ 544 h 545"/>
              <a:gd name="T44" fmla="*/ 99 w 602"/>
              <a:gd name="T45" fmla="*/ 544 h 545"/>
              <a:gd name="T46" fmla="*/ 297 w 602"/>
              <a:gd name="T47" fmla="*/ 57 h 545"/>
              <a:gd name="T48" fmla="*/ 297 w 602"/>
              <a:gd name="T49" fmla="*/ 57 h 545"/>
              <a:gd name="T50" fmla="*/ 212 w 602"/>
              <a:gd name="T51" fmla="*/ 141 h 545"/>
              <a:gd name="T52" fmla="*/ 382 w 602"/>
              <a:gd name="T53" fmla="*/ 141 h 545"/>
              <a:gd name="T54" fmla="*/ 297 w 602"/>
              <a:gd name="T55" fmla="*/ 57 h 545"/>
              <a:gd name="T56" fmla="*/ 0 w 602"/>
              <a:gd name="T57" fmla="*/ 516 h 545"/>
              <a:gd name="T58" fmla="*/ 0 w 602"/>
              <a:gd name="T59" fmla="*/ 516 h 545"/>
              <a:gd name="T60" fmla="*/ 0 w 602"/>
              <a:gd name="T61" fmla="*/ 459 h 545"/>
              <a:gd name="T62" fmla="*/ 0 w 602"/>
              <a:gd name="T63" fmla="*/ 346 h 545"/>
              <a:gd name="T64" fmla="*/ 0 w 602"/>
              <a:gd name="T65" fmla="*/ 170 h 545"/>
              <a:gd name="T66" fmla="*/ 29 w 602"/>
              <a:gd name="T67" fmla="*/ 141 h 545"/>
              <a:gd name="T68" fmla="*/ 71 w 602"/>
              <a:gd name="T69" fmla="*/ 141 h 545"/>
              <a:gd name="T70" fmla="*/ 71 w 602"/>
              <a:gd name="T71" fmla="*/ 311 h 545"/>
              <a:gd name="T72" fmla="*/ 71 w 602"/>
              <a:gd name="T73" fmla="*/ 318 h 545"/>
              <a:gd name="T74" fmla="*/ 71 w 602"/>
              <a:gd name="T75" fmla="*/ 544 h 545"/>
              <a:gd name="T76" fmla="*/ 29 w 602"/>
              <a:gd name="T77" fmla="*/ 544 h 545"/>
              <a:gd name="T78" fmla="*/ 0 w 602"/>
              <a:gd name="T79" fmla="*/ 516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45">
                <a:moveTo>
                  <a:pt x="573" y="544"/>
                </a:moveTo>
                <a:lnTo>
                  <a:pt x="573" y="544"/>
                </a:lnTo>
                <a:cubicBezTo>
                  <a:pt x="523" y="544"/>
                  <a:pt x="523" y="544"/>
                  <a:pt x="523" y="544"/>
                </a:cubicBezTo>
                <a:cubicBezTo>
                  <a:pt x="523" y="318"/>
                  <a:pt x="523" y="318"/>
                  <a:pt x="523" y="318"/>
                </a:cubicBezTo>
                <a:cubicBezTo>
                  <a:pt x="523" y="141"/>
                  <a:pt x="523" y="141"/>
                  <a:pt x="523" y="141"/>
                </a:cubicBezTo>
                <a:cubicBezTo>
                  <a:pt x="573" y="141"/>
                  <a:pt x="573" y="141"/>
                  <a:pt x="573" y="141"/>
                </a:cubicBezTo>
                <a:cubicBezTo>
                  <a:pt x="587" y="141"/>
                  <a:pt x="601" y="148"/>
                  <a:pt x="601" y="170"/>
                </a:cubicBezTo>
                <a:cubicBezTo>
                  <a:pt x="601" y="346"/>
                  <a:pt x="601" y="346"/>
                  <a:pt x="601" y="346"/>
                </a:cubicBezTo>
                <a:cubicBezTo>
                  <a:pt x="601" y="459"/>
                  <a:pt x="601" y="459"/>
                  <a:pt x="601" y="459"/>
                </a:cubicBezTo>
                <a:cubicBezTo>
                  <a:pt x="601" y="516"/>
                  <a:pt x="601" y="516"/>
                  <a:pt x="601" y="516"/>
                </a:cubicBezTo>
                <a:cubicBezTo>
                  <a:pt x="601" y="530"/>
                  <a:pt x="587" y="544"/>
                  <a:pt x="573" y="544"/>
                </a:cubicBezTo>
                <a:close/>
                <a:moveTo>
                  <a:pt x="99" y="544"/>
                </a:moveTo>
                <a:lnTo>
                  <a:pt x="99" y="544"/>
                </a:lnTo>
                <a:cubicBezTo>
                  <a:pt x="99" y="318"/>
                  <a:pt x="99" y="318"/>
                  <a:pt x="99" y="318"/>
                </a:cubicBezTo>
                <a:cubicBezTo>
                  <a:pt x="99" y="311"/>
                  <a:pt x="99" y="311"/>
                  <a:pt x="99" y="311"/>
                </a:cubicBezTo>
                <a:cubicBezTo>
                  <a:pt x="99" y="141"/>
                  <a:pt x="99" y="141"/>
                  <a:pt x="99" y="141"/>
                </a:cubicBezTo>
                <a:cubicBezTo>
                  <a:pt x="156" y="141"/>
                  <a:pt x="156" y="141"/>
                  <a:pt x="156" y="141"/>
                </a:cubicBezTo>
                <a:cubicBezTo>
                  <a:pt x="156" y="64"/>
                  <a:pt x="219" y="0"/>
                  <a:pt x="297" y="0"/>
                </a:cubicBezTo>
                <a:cubicBezTo>
                  <a:pt x="375" y="0"/>
                  <a:pt x="438" y="64"/>
                  <a:pt x="438" y="141"/>
                </a:cubicBezTo>
                <a:cubicBezTo>
                  <a:pt x="495" y="141"/>
                  <a:pt x="495" y="141"/>
                  <a:pt x="495" y="141"/>
                </a:cubicBezTo>
                <a:cubicBezTo>
                  <a:pt x="495" y="318"/>
                  <a:pt x="495" y="318"/>
                  <a:pt x="495" y="318"/>
                </a:cubicBezTo>
                <a:cubicBezTo>
                  <a:pt x="495" y="544"/>
                  <a:pt x="495" y="544"/>
                  <a:pt x="495" y="544"/>
                </a:cubicBezTo>
                <a:lnTo>
                  <a:pt x="99" y="544"/>
                </a:lnTo>
                <a:close/>
                <a:moveTo>
                  <a:pt x="297" y="57"/>
                </a:moveTo>
                <a:lnTo>
                  <a:pt x="297" y="57"/>
                </a:lnTo>
                <a:cubicBezTo>
                  <a:pt x="255" y="57"/>
                  <a:pt x="212" y="92"/>
                  <a:pt x="212" y="141"/>
                </a:cubicBezTo>
                <a:cubicBezTo>
                  <a:pt x="382" y="141"/>
                  <a:pt x="382" y="141"/>
                  <a:pt x="382" y="141"/>
                </a:cubicBezTo>
                <a:cubicBezTo>
                  <a:pt x="382" y="92"/>
                  <a:pt x="347" y="57"/>
                  <a:pt x="297" y="57"/>
                </a:cubicBezTo>
                <a:close/>
                <a:moveTo>
                  <a:pt x="0" y="516"/>
                </a:moveTo>
                <a:lnTo>
                  <a:pt x="0" y="516"/>
                </a:lnTo>
                <a:cubicBezTo>
                  <a:pt x="0" y="459"/>
                  <a:pt x="0" y="459"/>
                  <a:pt x="0" y="459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148"/>
                  <a:pt x="7" y="141"/>
                  <a:pt x="29" y="141"/>
                </a:cubicBezTo>
                <a:cubicBezTo>
                  <a:pt x="71" y="141"/>
                  <a:pt x="71" y="141"/>
                  <a:pt x="71" y="141"/>
                </a:cubicBezTo>
                <a:cubicBezTo>
                  <a:pt x="71" y="311"/>
                  <a:pt x="71" y="311"/>
                  <a:pt x="71" y="311"/>
                </a:cubicBezTo>
                <a:cubicBezTo>
                  <a:pt x="71" y="318"/>
                  <a:pt x="71" y="318"/>
                  <a:pt x="71" y="318"/>
                </a:cubicBezTo>
                <a:cubicBezTo>
                  <a:pt x="71" y="544"/>
                  <a:pt x="71" y="544"/>
                  <a:pt x="71" y="544"/>
                </a:cubicBezTo>
                <a:cubicBezTo>
                  <a:pt x="29" y="544"/>
                  <a:pt x="29" y="544"/>
                  <a:pt x="29" y="544"/>
                </a:cubicBezTo>
                <a:cubicBezTo>
                  <a:pt x="7" y="544"/>
                  <a:pt x="0" y="530"/>
                  <a:pt x="0" y="5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6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BA22F6D2-3305-4ACD-AADB-EE5822802725}"/>
              </a:ext>
            </a:extLst>
          </p:cNvPr>
          <p:cNvSpPr/>
          <p:nvPr/>
        </p:nvSpPr>
        <p:spPr>
          <a:xfrm>
            <a:off x="1331544" y="6062072"/>
            <a:ext cx="1159731" cy="369265"/>
          </a:xfrm>
          <a:prstGeom prst="rect">
            <a:avLst/>
          </a:prstGeom>
        </p:spPr>
        <p:txBody>
          <a:bodyPr wrap="none" lIns="168778" tIns="84390" rIns="168778" bIns="84390">
            <a:spAutoFit/>
          </a:bodyPr>
          <a:lstStyle/>
          <a:p>
            <a:pPr algn="ctr" defTabSz="1687827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>
                <a:solidFill>
                  <a:srgbClr val="91969B"/>
                </a:solidFill>
                <a:latin typeface="Calibri"/>
                <a:ea typeface="Open Sans" panose="020B0606030504020204" pitchFamily="34" charset="0"/>
                <a:cs typeface="Roboto Regular"/>
              </a:rPr>
              <a:t>Tenor </a:t>
            </a:r>
            <a:r>
              <a:rPr lang="en-US" sz="1292" dirty="0" err="1">
                <a:solidFill>
                  <a:srgbClr val="91969B"/>
                </a:solidFill>
                <a:latin typeface="Calibri"/>
                <a:ea typeface="Open Sans" panose="020B0606030504020204" pitchFamily="34" charset="0"/>
                <a:cs typeface="Roboto Regular"/>
              </a:rPr>
              <a:t>Kredit</a:t>
            </a:r>
            <a:endParaRPr lang="en-US" sz="1292" dirty="0">
              <a:solidFill>
                <a:srgbClr val="91969B"/>
              </a:solidFill>
              <a:latin typeface="Calibri"/>
              <a:ea typeface="Open Sans" panose="020B0606030504020204" pitchFamily="34" charset="0"/>
              <a:cs typeface="Roboto Regular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C43B13C6-AF75-4CB2-9D74-8E6C4AFC679A}"/>
              </a:ext>
            </a:extLst>
          </p:cNvPr>
          <p:cNvSpPr txBox="1"/>
          <p:nvPr/>
        </p:nvSpPr>
        <p:spPr>
          <a:xfrm>
            <a:off x="2812401" y="5768388"/>
            <a:ext cx="939354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>
                <a:solidFill>
                  <a:prstClr val="black"/>
                </a:solidFill>
                <a:latin typeface="Calibri"/>
              </a:rPr>
              <a:t>N/A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0549D1F-D839-4FB3-ABFF-D4407937027B}"/>
              </a:ext>
            </a:extLst>
          </p:cNvPr>
          <p:cNvSpPr txBox="1"/>
          <p:nvPr/>
        </p:nvSpPr>
        <p:spPr>
          <a:xfrm>
            <a:off x="4594166" y="5724586"/>
            <a:ext cx="1513069" cy="8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Terbatas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maksimal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15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tahun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dan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angsuran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mengikuti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Rate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Pasar</a:t>
            </a:r>
            <a:endParaRPr lang="en-US" sz="129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25939D34-81B7-4AE4-93F8-57A1C3A475F9}"/>
              </a:ext>
            </a:extLst>
          </p:cNvPr>
          <p:cNvSpPr txBox="1"/>
          <p:nvPr/>
        </p:nvSpPr>
        <p:spPr>
          <a:xfrm>
            <a:off x="6638683" y="5567488"/>
            <a:ext cx="1599884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 err="1">
                <a:solidFill>
                  <a:prstClr val="black"/>
                </a:solidFill>
                <a:latin typeface="Calibri"/>
              </a:rPr>
              <a:t>Sampai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dengan</a:t>
            </a:r>
            <a:endParaRPr lang="en-US" sz="1292" dirty="0">
              <a:solidFill>
                <a:prstClr val="black"/>
              </a:solidFill>
              <a:latin typeface="Calibri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92" dirty="0">
                <a:solidFill>
                  <a:prstClr val="black"/>
                </a:solidFill>
                <a:latin typeface="Calibri"/>
              </a:rPr>
              <a:t>20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tahun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tanpa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ada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perubahan</a:t>
            </a:r>
            <a:r>
              <a:rPr lang="en-US" sz="1292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92" dirty="0" err="1">
                <a:solidFill>
                  <a:prstClr val="black"/>
                </a:solidFill>
                <a:latin typeface="Calibri"/>
              </a:rPr>
              <a:t>angsuran</a:t>
            </a:r>
            <a:endParaRPr lang="en-US" sz="129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743BA300-B537-4839-BFDA-8147D74F7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225" y="5765212"/>
            <a:ext cx="345590" cy="34559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C3AB144B-80B3-4F5A-851C-A5DB57E08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279" y="5686168"/>
            <a:ext cx="322862" cy="3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7DC305-4B4D-43DA-81C1-405BC1F1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6" y="423667"/>
            <a:ext cx="7509606" cy="520211"/>
          </a:xfrm>
        </p:spPr>
        <p:txBody>
          <a:bodyPr/>
          <a:lstStyle/>
          <a:p>
            <a:r>
              <a:rPr lang="id-ID" sz="1846" dirty="0"/>
              <a:t>KEUNGGULAN UTAMA PROGRAM PENYEDIAAN HUNIAN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28089" y="3561938"/>
            <a:ext cx="3052540" cy="2768324"/>
            <a:chOff x="701013" y="3573016"/>
            <a:chExt cx="3306918" cy="2999018"/>
          </a:xfrm>
        </p:grpSpPr>
        <p:sp>
          <p:nvSpPr>
            <p:cNvPr id="39" name="Rectangle 38"/>
            <p:cNvSpPr/>
            <p:nvPr/>
          </p:nvSpPr>
          <p:spPr>
            <a:xfrm>
              <a:off x="701013" y="3782335"/>
              <a:ext cx="3306918" cy="2789699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1662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14098" y="4869159"/>
              <a:ext cx="1154626" cy="28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8524" indent="-168524"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d-ID" sz="1108" b="1" dirty="0">
                  <a:solidFill>
                    <a:prstClr val="black"/>
                  </a:solidFill>
                  <a:latin typeface="Calibri"/>
                </a:rPr>
                <a:t>ASN/PPBASN</a:t>
              </a:r>
            </a:p>
          </p:txBody>
        </p:sp>
        <p:pic>
          <p:nvPicPr>
            <p:cNvPr id="19" name="Picture 2" descr="D:\1.CMO\Gambar\Adv_Icon PNSW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36518" y="3961292"/>
              <a:ext cx="1023934" cy="102393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3" descr="D:\1.CMO\Gambar\Adv_WakilRakya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9005" y="3931338"/>
              <a:ext cx="1023934" cy="102393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4" descr="D:\1.CMO\Gambar\Adv_Walikota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31968" y="5142350"/>
              <a:ext cx="1023934" cy="102393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TextBox 21"/>
            <p:cNvSpPr txBox="1"/>
            <p:nvPr/>
          </p:nvSpPr>
          <p:spPr>
            <a:xfrm>
              <a:off x="2815307" y="6056974"/>
              <a:ext cx="857256" cy="4694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68524" indent="-168524"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d-ID" sz="1108" b="1" dirty="0">
                  <a:solidFill>
                    <a:prstClr val="black"/>
                  </a:solidFill>
                  <a:latin typeface="Calibri"/>
                </a:rPr>
                <a:t>Pejabat </a:t>
              </a:r>
            </a:p>
            <a:p>
              <a:pPr marL="168524" indent="-168524"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d-ID" sz="1108" b="1" dirty="0">
                  <a:solidFill>
                    <a:prstClr val="black"/>
                  </a:solidFill>
                  <a:latin typeface="Calibri"/>
                </a:rPr>
                <a:t>Negara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78030" y="4892546"/>
              <a:ext cx="1285884" cy="28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d-ID" sz="1108" b="1" dirty="0">
                  <a:solidFill>
                    <a:prstClr val="black"/>
                  </a:solidFill>
                  <a:latin typeface="Calibri"/>
                </a:rPr>
                <a:t>DPR/DPRD</a:t>
              </a:r>
            </a:p>
          </p:txBody>
        </p:sp>
        <p:pic>
          <p:nvPicPr>
            <p:cNvPr id="24" name="Picture 3" descr="D:\1.CMO\Gambar\Adv_Icon PN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1659" y="3963852"/>
              <a:ext cx="1000132" cy="10001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 descr="D:\1.CMO\Gambar\Adv_Icon ORTUW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71382" y="5119470"/>
              <a:ext cx="1000132" cy="1000132"/>
            </a:xfrm>
            <a:prstGeom prst="rect">
              <a:avLst/>
            </a:prstGeom>
            <a:noFill/>
          </p:spPr>
        </p:pic>
        <p:pic>
          <p:nvPicPr>
            <p:cNvPr id="26" name="Picture 5" descr="D:\1.CMO\Gambar\Adv_Icon ORTU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14622" y="5119470"/>
              <a:ext cx="1000132" cy="1000132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1212923" y="6086207"/>
              <a:ext cx="1422222" cy="284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6531" indent="-316531" algn="ctr" defTabSz="457200" fontAlgn="auto">
                <a:spcBef>
                  <a:spcPts val="554"/>
                </a:spcBef>
                <a:spcAft>
                  <a:spcPts val="0"/>
                </a:spcAft>
                <a:defRPr/>
              </a:pPr>
              <a:r>
                <a:rPr lang="id-ID" sz="1108" b="1" dirty="0">
                  <a:solidFill>
                    <a:prstClr val="black"/>
                  </a:solidFill>
                  <a:latin typeface="Calibri"/>
                </a:rPr>
                <a:t>Pensiunan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01013" y="3573016"/>
              <a:ext cx="3306918" cy="377118"/>
            </a:xfrm>
            <a:prstGeom prst="rect">
              <a:avLst/>
            </a:prstGeom>
            <a:solidFill>
              <a:srgbClr val="39639D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id-ID"/>
              </a:defPPr>
              <a:lvl1pPr marL="1825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 kern="0">
                  <a:solidFill>
                    <a:prstClr val="white"/>
                  </a:solidFill>
                  <a:latin typeface="Calibri"/>
                  <a:cs typeface="Andalus" pitchFamily="18" charset="-78"/>
                </a:defRPr>
              </a:lvl1pPr>
            </a:lstStyle>
            <a:p>
              <a:pPr marL="0" algn="ctr"/>
              <a:r>
                <a:rPr lang="id-ID" sz="1662" dirty="0"/>
                <a:t>Eksklusif</a:t>
              </a:r>
              <a:r>
                <a:rPr lang="id-ID" sz="1477" dirty="0"/>
                <a:t> Untuk Peserta TASPEN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28090" y="1272752"/>
            <a:ext cx="3051827" cy="2050254"/>
            <a:chOff x="701013" y="1093065"/>
            <a:chExt cx="3306146" cy="2221108"/>
          </a:xfrm>
        </p:grpSpPr>
        <p:sp>
          <p:nvSpPr>
            <p:cNvPr id="40" name="Rectangle 39"/>
            <p:cNvSpPr/>
            <p:nvPr/>
          </p:nvSpPr>
          <p:spPr>
            <a:xfrm>
              <a:off x="701013" y="1277449"/>
              <a:ext cx="3306146" cy="2036724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1662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1013" y="1093065"/>
              <a:ext cx="3306146" cy="377118"/>
            </a:xfrm>
            <a:prstGeom prst="rect">
              <a:avLst/>
            </a:prstGeom>
            <a:solidFill>
              <a:srgbClr val="39639D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id-ID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 kern="0">
                  <a:solidFill>
                    <a:prstClr val="white"/>
                  </a:solidFill>
                  <a:latin typeface="Calibri"/>
                  <a:cs typeface="Andalus" pitchFamily="18" charset="-78"/>
                </a:defRPr>
              </a:lvl1pPr>
            </a:lstStyle>
            <a:p>
              <a:r>
                <a:rPr lang="id-ID" sz="1662" dirty="0"/>
                <a:t>Lokasi Khusus / </a:t>
              </a:r>
              <a:r>
                <a:rPr lang="id-ID" sz="1662" i="1" dirty="0"/>
                <a:t>Dedicated</a:t>
              </a:r>
            </a:p>
          </p:txBody>
        </p:sp>
        <p:pic>
          <p:nvPicPr>
            <p:cNvPr id="1032" name="Picture 8" descr="Related imag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45" y="1524932"/>
              <a:ext cx="3227914" cy="1762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5434646" y="1272753"/>
            <a:ext cx="3051827" cy="2050739"/>
            <a:chOff x="5474782" y="1093065"/>
            <a:chExt cx="3306146" cy="222163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7113240" y="1524932"/>
              <a:ext cx="0" cy="16160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entagon 5"/>
            <p:cNvSpPr/>
            <p:nvPr/>
          </p:nvSpPr>
          <p:spPr>
            <a:xfrm>
              <a:off x="5492751" y="2844092"/>
              <a:ext cx="3288177" cy="408426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d-ID" sz="1662" b="1" dirty="0">
                  <a:solidFill>
                    <a:prstClr val="white"/>
                  </a:solidFill>
                </a:rPr>
                <a:t>Masa Kredit Hunian</a:t>
              </a:r>
              <a:endParaRPr lang="en-US" sz="1662" b="1" dirty="0">
                <a:solidFill>
                  <a:prstClr val="white"/>
                </a:solidFill>
              </a:endParaRPr>
            </a:p>
          </p:txBody>
        </p:sp>
        <p:sp>
          <p:nvSpPr>
            <p:cNvPr id="32" name="Chevron 31"/>
            <p:cNvSpPr/>
            <p:nvPr/>
          </p:nvSpPr>
          <p:spPr>
            <a:xfrm>
              <a:off x="8199138" y="2859978"/>
              <a:ext cx="371465" cy="376654"/>
            </a:xfrm>
            <a:prstGeom prst="chevron">
              <a:avLst>
                <a:gd name="adj" fmla="val 41674"/>
              </a:avLst>
            </a:prstGeom>
            <a:solidFill>
              <a:srgbClr val="FFCC00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8440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662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474782" y="1277448"/>
              <a:ext cx="3306146" cy="2037251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d-ID" sz="1662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474782" y="1093065"/>
              <a:ext cx="3306146" cy="377118"/>
            </a:xfrm>
            <a:prstGeom prst="rect">
              <a:avLst/>
            </a:prstGeom>
            <a:solidFill>
              <a:srgbClr val="39639D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id-ID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 kern="0">
                  <a:solidFill>
                    <a:prstClr val="white"/>
                  </a:solidFill>
                  <a:latin typeface="Calibri"/>
                  <a:cs typeface="Andalus" pitchFamily="18" charset="-78"/>
                </a:defRPr>
              </a:lvl1pPr>
            </a:lstStyle>
            <a:p>
              <a:r>
                <a:rPr lang="id-ID" sz="1662" i="1" dirty="0"/>
                <a:t>Cross Over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673080" y="1536910"/>
              <a:ext cx="1191212" cy="3154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d-ID" sz="1292" b="1" dirty="0">
                  <a:solidFill>
                    <a:prstClr val="black"/>
                  </a:solidFill>
                  <a:latin typeface="Calibri"/>
                </a:rPr>
                <a:t>Masa Aktif</a:t>
              </a:r>
              <a:endParaRPr lang="en-US" sz="1292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244123" y="1536910"/>
              <a:ext cx="1362210" cy="3154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d-ID" sz="1292" b="1" dirty="0">
                  <a:solidFill>
                    <a:prstClr val="black"/>
                  </a:solidFill>
                  <a:latin typeface="Calibri"/>
                </a:rPr>
                <a:t>Masa Pensiun</a:t>
              </a:r>
              <a:endParaRPr lang="en-US" sz="1292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Chevron 32"/>
            <p:cNvSpPr/>
            <p:nvPr/>
          </p:nvSpPr>
          <p:spPr>
            <a:xfrm>
              <a:off x="5655878" y="2859978"/>
              <a:ext cx="371465" cy="376654"/>
            </a:xfrm>
            <a:prstGeom prst="chevron">
              <a:avLst>
                <a:gd name="adj" fmla="val 41674"/>
              </a:avLst>
            </a:prstGeom>
            <a:solidFill>
              <a:srgbClr val="FFCC00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8440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662" kern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034" name="Picture 10" descr="Image result for work ic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54440" y="1906012"/>
              <a:ext cx="828492" cy="874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Image result for retire ic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754" y="2002226"/>
              <a:ext cx="812949" cy="778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451232" y="3561938"/>
            <a:ext cx="3052540" cy="2768324"/>
            <a:chOff x="5492751" y="3573016"/>
            <a:chExt cx="3306918" cy="2999018"/>
          </a:xfrm>
        </p:grpSpPr>
        <p:grpSp>
          <p:nvGrpSpPr>
            <p:cNvPr id="12" name="Group 11"/>
            <p:cNvGrpSpPr/>
            <p:nvPr/>
          </p:nvGrpSpPr>
          <p:grpSpPr>
            <a:xfrm>
              <a:off x="5492751" y="3573016"/>
              <a:ext cx="3306918" cy="2999018"/>
              <a:chOff x="5492751" y="3573016"/>
              <a:chExt cx="3306918" cy="2999018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492751" y="3782335"/>
                <a:ext cx="3306918" cy="2789699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d-ID" sz="1662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492751" y="3573016"/>
                <a:ext cx="3306918" cy="377118"/>
              </a:xfrm>
              <a:prstGeom prst="rect">
                <a:avLst/>
              </a:prstGeom>
              <a:solidFill>
                <a:srgbClr val="39639D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id-ID"/>
                </a:defPPr>
                <a:lvl1pPr marL="182563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 kern="0">
                    <a:solidFill>
                      <a:prstClr val="white"/>
                    </a:solidFill>
                    <a:latin typeface="Calibri"/>
                    <a:cs typeface="Andalus" pitchFamily="18" charset="-78"/>
                  </a:defRPr>
                </a:lvl1pPr>
              </a:lstStyle>
              <a:p>
                <a:pPr marL="0" algn="ctr"/>
                <a:r>
                  <a:rPr lang="id-ID" sz="1662" dirty="0">
                    <a:cs typeface="Times New Roman" panose="02020603050405020304" pitchFamily="18" charset="0"/>
                  </a:rPr>
                  <a:t>Jangka Waktu Panjang</a:t>
                </a:r>
              </a:p>
            </p:txBody>
          </p:sp>
        </p:grpSp>
        <p:pic>
          <p:nvPicPr>
            <p:cNvPr id="1030" name="Picture 6" descr="Related image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4" t="3504" r="12434" b="12310"/>
            <a:stretch/>
          </p:blipFill>
          <p:spPr bwMode="auto">
            <a:xfrm>
              <a:off x="6048736" y="4133460"/>
              <a:ext cx="2150402" cy="2404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35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70" y="4372662"/>
            <a:ext cx="9134730" cy="1101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8280" y="3616929"/>
            <a:ext cx="8037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Layanan</a:t>
            </a:r>
            <a:r>
              <a:rPr lang="en-US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Perbankan</a:t>
            </a:r>
            <a:endParaRPr lang="en-US" sz="2400" b="1" dirty="0">
              <a:solidFill>
                <a:srgbClr val="1F497D"/>
              </a:solidFill>
              <a:latin typeface="Calibri"/>
            </a:endParaRP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Fasilitas</a:t>
            </a:r>
            <a:r>
              <a:rPr lang="en-US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Kredit</a:t>
            </a:r>
            <a:r>
              <a:rPr lang="en-US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Serbaguna</a:t>
            </a:r>
            <a:r>
              <a:rPr lang="en-US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Calibri"/>
              </a:rPr>
              <a:t>Mantap</a:t>
            </a:r>
            <a:r>
              <a:rPr lang="en-US" sz="2400" b="1" dirty="0">
                <a:solidFill>
                  <a:srgbClr val="1F497D"/>
                </a:solidFill>
                <a:latin typeface="Calibri"/>
              </a:rPr>
              <a:t> (KSM) </a:t>
            </a:r>
            <a:r>
              <a:rPr lang="id-ID" sz="2400" b="1" dirty="0">
                <a:solidFill>
                  <a:srgbClr val="1F497D"/>
                </a:solidFill>
                <a:latin typeface="Calibri"/>
              </a:rPr>
              <a:t>WISATA RELIGI</a:t>
            </a:r>
            <a:endParaRPr lang="en-US" sz="2400" b="1" dirty="0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78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2041"/>
            <a:fld id="{7CED1667-24B5-584E-A376-1F4C204A11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22041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-1"/>
            <a:ext cx="9134730" cy="68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nhaltsplatzhalter 24" descr="cn_logo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22362" y="476676"/>
            <a:ext cx="3661283" cy="2992395"/>
          </a:xfrm>
        </p:spPr>
      </p:pic>
      <p:pic>
        <p:nvPicPr>
          <p:cNvPr id="12291" name="Picture 3" descr="THT ASN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2645" y="5187566"/>
            <a:ext cx="1461072" cy="140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itel 7"/>
          <p:cNvSpPr>
            <a:spLocks noGrp="1" noChangeArrowheads="1"/>
          </p:cNvSpPr>
          <p:nvPr/>
        </p:nvSpPr>
        <p:spPr bwMode="auto">
          <a:xfrm>
            <a:off x="381001" y="3809818"/>
            <a:ext cx="9144000" cy="1341802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2800" b="1" dirty="0">
                <a:solidFill>
                  <a:srgbClr val="1F497D"/>
                </a:solidFill>
                <a:latin typeface="Cambria" pitchFamily="18" charset="0"/>
                <a:sym typeface="Cambria" pitchFamily="18" charset="0"/>
              </a:rPr>
              <a:t>PROGRAM PENINGKATAN MANFAAT </a:t>
            </a:r>
          </a:p>
          <a:p>
            <a:pPr algn="ctr"/>
            <a:r>
              <a:rPr lang="en-US" sz="2800" b="1" dirty="0">
                <a:solidFill>
                  <a:srgbClr val="1F497D"/>
                </a:solidFill>
                <a:latin typeface="Cambria" pitchFamily="18" charset="0"/>
                <a:sym typeface="Cambria" pitchFamily="18" charset="0"/>
              </a:rPr>
              <a:t>TABUNGAN HARI TUA (THT)</a:t>
            </a:r>
            <a:r>
              <a:rPr lang="en-US" altLang="en-US" sz="2800" b="1" dirty="0">
                <a:solidFill>
                  <a:srgbClr val="1F497D"/>
                </a:solidFill>
                <a:latin typeface="Cambria" pitchFamily="18" charset="0"/>
                <a:sym typeface="Cambria" pitchFamily="18" charset="0"/>
              </a:rPr>
              <a:t/>
            </a:r>
            <a:br>
              <a:rPr lang="en-US" altLang="en-US" sz="2800" b="1" dirty="0">
                <a:solidFill>
                  <a:srgbClr val="1F497D"/>
                </a:solidFill>
                <a:latin typeface="Cambria" pitchFamily="18" charset="0"/>
                <a:sym typeface="Cambria" pitchFamily="18" charset="0"/>
              </a:rPr>
            </a:br>
            <a:r>
              <a:rPr lang="en-US" altLang="en-US" sz="2800" b="1" dirty="0">
                <a:solidFill>
                  <a:srgbClr val="1F497D"/>
                </a:solidFill>
                <a:latin typeface="Cambria" pitchFamily="18" charset="0"/>
                <a:sym typeface="Cambria" pitchFamily="18" charset="0"/>
              </a:rPr>
              <a:t>BAGI </a:t>
            </a:r>
            <a:r>
              <a:rPr lang="en-US" sz="2800" b="1" dirty="0">
                <a:solidFill>
                  <a:srgbClr val="1F497D"/>
                </a:solidFill>
                <a:latin typeface="Cambria" pitchFamily="18" charset="0"/>
                <a:sym typeface="Cambria" pitchFamily="18" charset="0"/>
              </a:rPr>
              <a:t>PEGAWAI </a:t>
            </a:r>
            <a:r>
              <a:rPr lang="id-ID" sz="2800" b="1" dirty="0">
                <a:solidFill>
                  <a:srgbClr val="1F497D"/>
                </a:solidFill>
                <a:latin typeface="Cambria" pitchFamily="18" charset="0"/>
                <a:sym typeface="Cambria" pitchFamily="18" charset="0"/>
              </a:rPr>
              <a:t>APARATUR SIPIL NEGARA</a:t>
            </a:r>
            <a:endParaRPr lang="en-US" sz="2800" b="1" dirty="0">
              <a:solidFill>
                <a:srgbClr val="1F497D"/>
              </a:solidFill>
              <a:latin typeface="Cambria" pitchFamily="18" charset="0"/>
              <a:sym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64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PRODUK TASPEN LIFE</a:t>
            </a:r>
            <a:endParaRPr lang="id-ID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967891-7BE1-4FD2-B937-24D26201B693}" type="slidenum">
              <a:rPr lang="id-ID" smtClean="0"/>
              <a:pPr>
                <a:defRPr/>
              </a:pPr>
              <a:t>19</a:t>
            </a:fld>
            <a:endParaRPr lang="id-ID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0961" y="2973886"/>
            <a:ext cx="9144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1337" y="1443536"/>
            <a:ext cx="176212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Elbow Connector 5"/>
          <p:cNvCxnSpPr/>
          <p:nvPr/>
        </p:nvCxnSpPr>
        <p:spPr bwMode="auto">
          <a:xfrm rot="16200000" flipH="1">
            <a:off x="6518774" y="3172324"/>
            <a:ext cx="1587500" cy="396875"/>
          </a:xfrm>
          <a:prstGeom prst="bentConnector3">
            <a:avLst>
              <a:gd name="adj1" fmla="val -3571"/>
            </a:avLst>
          </a:prstGeom>
          <a:noFill/>
          <a:ln w="25400" cap="rnd" cmpd="sng" algn="ctr">
            <a:solidFill>
              <a:srgbClr val="477BD1"/>
            </a:solidFill>
            <a:prstDash val="solid"/>
            <a:headEnd type="none"/>
            <a:tailEnd type="triangle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7" name="Elbow Connector 10"/>
          <p:cNvCxnSpPr/>
          <p:nvPr/>
        </p:nvCxnSpPr>
        <p:spPr bwMode="auto">
          <a:xfrm>
            <a:off x="3202487" y="5072562"/>
            <a:ext cx="2720975" cy="282575"/>
          </a:xfrm>
          <a:prstGeom prst="bentConnector3">
            <a:avLst>
              <a:gd name="adj1" fmla="val 5903"/>
            </a:avLst>
          </a:prstGeom>
          <a:noFill/>
          <a:ln w="25400" cap="rnd" cmpd="sng" algn="ctr">
            <a:solidFill>
              <a:srgbClr val="477BD1"/>
            </a:solidFill>
            <a:prstDash val="solid"/>
            <a:tailEnd type="triangle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Rounded Rectangle 7"/>
          <p:cNvSpPr/>
          <p:nvPr/>
        </p:nvSpPr>
        <p:spPr bwMode="auto">
          <a:xfrm>
            <a:off x="2415467" y="1460985"/>
            <a:ext cx="2498344" cy="33164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Taspen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 Group Endowment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2415467" y="2675431"/>
            <a:ext cx="2498344" cy="298947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Taspen Group Whole Life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413481" y="2246803"/>
            <a:ext cx="2500330" cy="320454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Taspen Group Annuity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2415467" y="1889613"/>
            <a:ext cx="2498344" cy="271210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Taspen Save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415467" y="3818440"/>
            <a:ext cx="2498344" cy="326828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Taspen Credit Life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2415691" y="4247067"/>
            <a:ext cx="2498120" cy="371522"/>
          </a:xfrm>
          <a:prstGeom prst="roundRect">
            <a:avLst/>
          </a:prstGeom>
          <a:solidFill>
            <a:srgbClr val="477BD1"/>
          </a:solidFill>
          <a:ln>
            <a:noFill/>
          </a:ln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</a:rPr>
              <a:t>Taspen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</a:rPr>
              <a:t>Dwiguna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</a:rPr>
              <a:t> Sejahtera</a:t>
            </a:r>
            <a:endParaRPr kumimoji="0" lang="id-ID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415467" y="3032621"/>
            <a:ext cx="2498344" cy="318828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Taspen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 Group</a:t>
            </a:r>
            <a:r>
              <a:rPr kumimoji="0" lang="en-AU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Term </a:t>
            </a: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Life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2415691" y="4747134"/>
            <a:ext cx="2498120" cy="325043"/>
          </a:xfrm>
          <a:prstGeom prst="roundRect">
            <a:avLst/>
          </a:prstGeom>
          <a:solidFill>
            <a:srgbClr val="477BD1"/>
          </a:solidFill>
          <a:ln>
            <a:noFill/>
          </a:ln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</a:rPr>
              <a:t>Taspen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</a:rPr>
              <a:t>Proteksi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A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</a:rPr>
              <a:t>Beasiswa</a:t>
            </a:r>
            <a:endParaRPr kumimoji="0" lang="id-ID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6226" y="4032753"/>
            <a:ext cx="615553" cy="1130934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>
                    <a:lumMod val="50000"/>
                  </a:prstClr>
                </a:solidFill>
                <a:latin typeface="Cambria" pitchFamily="18" charset="0"/>
                <a:cs typeface="+mn-cs"/>
              </a:rPr>
              <a:t>INDIVIDUAL</a:t>
            </a:r>
            <a:r>
              <a:rPr lang="en-US" sz="1200" b="1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2" charset="0"/>
                <a:cs typeface="+mn-cs"/>
              </a:rPr>
              <a:t> 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  <a:latin typeface="Cambria" pitchFamily="18" charset="0"/>
                <a:cs typeface="+mn-cs"/>
              </a:rPr>
              <a:t>INSURANCE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56226" y="2103927"/>
            <a:ext cx="615553" cy="1291122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>
                    <a:lumMod val="50000"/>
                  </a:prstClr>
                </a:solidFill>
                <a:latin typeface="Cambria" pitchFamily="18" charset="0"/>
                <a:cs typeface="+mn-cs"/>
              </a:rPr>
              <a:t>GROUP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  <a:latin typeface="Helvetica" panose="020B0604020202020204" pitchFamily="2" charset="0"/>
                <a:cs typeface="+mn-cs"/>
              </a:rPr>
              <a:t> 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  <a:latin typeface="Cambria" pitchFamily="18" charset="0"/>
                <a:cs typeface="+mn-cs"/>
              </a:rPr>
              <a:t>INSURANCE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2245224" y="1613399"/>
            <a:ext cx="114300" cy="2324100"/>
          </a:xfrm>
          <a:prstGeom prst="leftBrace">
            <a:avLst/>
          </a:prstGeom>
          <a:noFill/>
          <a:ln w="12700" cap="rnd" cmpd="sng" algn="ctr">
            <a:solidFill>
              <a:srgbClr val="AC3EC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Left Brace 18"/>
          <p:cNvSpPr/>
          <p:nvPr/>
        </p:nvSpPr>
        <p:spPr>
          <a:xfrm>
            <a:off x="2245224" y="4391525"/>
            <a:ext cx="114300" cy="511175"/>
          </a:xfrm>
          <a:prstGeom prst="leftBrace">
            <a:avLst/>
          </a:prstGeom>
          <a:noFill/>
          <a:ln w="9525" cap="rnd" cmpd="sng" algn="ctr">
            <a:solidFill>
              <a:srgbClr val="AC3EC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415467" y="3389811"/>
            <a:ext cx="2498344" cy="378302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Taspen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itchFamily="18" charset="0"/>
              </a:rPr>
              <a:t>Group PA</a:t>
            </a:r>
            <a:endParaRPr kumimoji="0" lang="id-ID" sz="14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mbria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4911" y="4166099"/>
            <a:ext cx="15875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834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1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6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1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1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6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1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6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00088" y="4572000"/>
            <a:ext cx="9010650" cy="20002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sz="2000" b="0" dirty="0">
                <a:solidFill>
                  <a:schemeClr val="tx1"/>
                </a:solidFill>
                <a:latin typeface="Bernard MT Condensed" pitchFamily="18" charset="0"/>
              </a:rPr>
              <a:t/>
            </a:r>
            <a:br>
              <a:rPr lang="en-AU" sz="2000" b="0" dirty="0">
                <a:solidFill>
                  <a:schemeClr val="tx1"/>
                </a:solidFill>
                <a:latin typeface="Bernard MT Condensed" pitchFamily="18" charset="0"/>
              </a:rPr>
            </a:br>
            <a:r>
              <a:rPr lang="id-ID" sz="2000" b="0" dirty="0">
                <a:solidFill>
                  <a:schemeClr val="tx1"/>
                </a:solidFill>
                <a:latin typeface="Bernard MT Condensed" pitchFamily="18" charset="0"/>
              </a:rPr>
              <a:t/>
            </a:r>
            <a:br>
              <a:rPr lang="id-ID" sz="2000" b="0" dirty="0">
                <a:solidFill>
                  <a:schemeClr val="tx1"/>
                </a:solidFill>
                <a:latin typeface="Bernard MT Condensed" pitchFamily="18" charset="0"/>
              </a:rPr>
            </a:br>
            <a:r>
              <a:rPr lang="id-ID" sz="4800" b="0" dirty="0" smtClean="0">
                <a:solidFill>
                  <a:srgbClr val="0033CC"/>
                </a:solidFill>
                <a:latin typeface="Bernard MT Condensed" pitchFamily="18" charset="0"/>
              </a:rPr>
              <a:t>SATU TASPEN, UNTUK ASN</a:t>
            </a:r>
            <a:r>
              <a:rPr lang="id-ID" sz="4800" b="0" dirty="0" smtClean="0">
                <a:solidFill>
                  <a:srgbClr val="0070C0"/>
                </a:solidFill>
                <a:latin typeface="Bernard MT Condensed" pitchFamily="18" charset="0"/>
              </a:rPr>
              <a:t/>
            </a:r>
            <a:br>
              <a:rPr lang="id-ID" sz="4800" b="0" dirty="0" smtClean="0">
                <a:solidFill>
                  <a:srgbClr val="0070C0"/>
                </a:solidFill>
                <a:latin typeface="Bernard MT Condensed" pitchFamily="18" charset="0"/>
              </a:rPr>
            </a:br>
            <a:r>
              <a:rPr lang="id-ID" sz="3200" b="0" dirty="0" smtClean="0">
                <a:solidFill>
                  <a:schemeClr val="tx1"/>
                </a:solidFill>
                <a:latin typeface="Bernard MT Condensed" pitchFamily="18" charset="0"/>
              </a:rPr>
              <a:t/>
            </a:r>
            <a:br>
              <a:rPr lang="id-ID" sz="3200" b="0" dirty="0" smtClean="0">
                <a:solidFill>
                  <a:schemeClr val="tx1"/>
                </a:solidFill>
                <a:latin typeface="Bernard MT Condensed" pitchFamily="18" charset="0"/>
              </a:rPr>
            </a:br>
            <a:r>
              <a:rPr lang="id-ID" sz="3200" b="0" dirty="0" smtClean="0">
                <a:solidFill>
                  <a:schemeClr val="tx1"/>
                </a:solidFill>
                <a:latin typeface="Bernard MT Condensed" pitchFamily="18" charset="0"/>
              </a:rPr>
              <a:t/>
            </a:r>
            <a:br>
              <a:rPr lang="id-ID" sz="3200" b="0" dirty="0" smtClean="0">
                <a:solidFill>
                  <a:schemeClr val="tx1"/>
                </a:solidFill>
                <a:latin typeface="Bernard MT Condensed" pitchFamily="18" charset="0"/>
              </a:rPr>
            </a:br>
            <a:endParaRPr lang="id-ID" sz="2000" b="0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pic>
        <p:nvPicPr>
          <p:cNvPr id="105475" name="Picture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4800600"/>
            <a:ext cx="10033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TextBox 4"/>
          <p:cNvSpPr txBox="1">
            <a:spLocks noChangeArrowheads="1"/>
          </p:cNvSpPr>
          <p:nvPr/>
        </p:nvSpPr>
        <p:spPr bwMode="auto">
          <a:xfrm>
            <a:off x="9448800" y="6400800"/>
            <a:ext cx="30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d-ID" sz="1400"/>
              <a:t>2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967891-7BE1-4FD2-B937-24D26201B693}" type="slidenum">
              <a:rPr lang="id-ID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id-ID" dirty="0"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95348" y="214291"/>
          <a:ext cx="7358114" cy="6643722"/>
        </p:xfrm>
        <a:graphic>
          <a:graphicData uri="http://schemas.openxmlformats.org/drawingml/2006/table">
            <a:tbl>
              <a:tblPr/>
              <a:tblGrid>
                <a:gridCol w="1515736"/>
                <a:gridCol w="1000794"/>
                <a:gridCol w="1510855"/>
                <a:gridCol w="1745141"/>
                <a:gridCol w="1585588"/>
              </a:tblGrid>
              <a:tr h="17241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SIMULASI MANFAAT TASPEN SAVE</a:t>
                      </a: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172415"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PREMI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USIA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MASA ASURANSI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105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NILAI SALDO TABUNGAN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172415">
                <a:tc rowSpan="6"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Rp          100.000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25 - 30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28 - 33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75.640.697,-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106.588.715,-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31 - 35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23 - 27 TH 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52.193.534,-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70.416.152,-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36 - 40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18 - 22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34.456.043,-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48.238.317,- 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41 - 45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13 - 17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21.063.207,-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31.472.993,-  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46 - 50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8 - 12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10.989.607,-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18.804.525,-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51 - 57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1 - 7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1.214.400,- 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   9.304.418,-   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gridSpan="3"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rowSpan="6"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Rp          200.000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25 - 30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28 - 33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151.399.198,-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213.332.803,-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31 - 35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23 - 27 TH 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104.476.385,-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140.943.762,- 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36 - 40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18 - 22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68.979.806,-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96.561.141,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41 - 45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13 - 17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42.177.761,-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63.010.059,-  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46 - 50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8 - 12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22.018.144,-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37.657.631,-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51 - 57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1 - 7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  2.428.800,- 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18.645.669,-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gridSpan="3"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rowSpan="6"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Rp          300.000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25 - 30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28 - 33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227.157.699,-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320.076.891,-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31 - 35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23 - 27 TH 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Rp.  156.759.237,-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211.471.372,-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36 - 40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18 - 22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103.503.570,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144.883.966,-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41 - 45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13 - 17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 63.292.314,- 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94.547.126,-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46 - 50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8 - 12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 33.046.681,-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56.510.736,-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51 - 57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1 - 7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    3.643.200,- 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27.986.920,-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gridSpan="3"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rowSpan="6"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Rp          400.000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25 - 30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28 - 33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302.916.199,-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426.820.979,-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31 - 35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23 - 27 TH 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209.042.089,-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426.820.979,-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36 - 40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18 - 22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138.027.333,-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193.206.790,-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41 - 45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13 - 17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84.406.867,- 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Rp. 126.084.192,-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46 - 50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8 - 12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44.075.219,- 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75.363.842,-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51 - 57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1 - 7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  4.857.600,-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37.328.172,-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gridSpan="3"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rowSpan="6"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Rp          500.000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25 - 30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28 - 33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378.674.700,-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533.565.067,-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31 - 35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23 - 27 TH 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261.324.941,- 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352.526.593,-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36 - 40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18 - 22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172.551.097,-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241.529.614,-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41 - 45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13 - 17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105.521.420,-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157.621.259,-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46 - 50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8 - 12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55.103.756,-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Rp.   94.216.948,-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41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51 - 57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1 - 7 TH </a:t>
                      </a:r>
                    </a:p>
                  </a:txBody>
                  <a:tcPr marL="4032" marR="4032" marT="4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Rp.      6.072.000,-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Rp.    46.669.423,-</a:t>
                      </a:r>
                    </a:p>
                  </a:txBody>
                  <a:tcPr marL="4032" marR="4032" marT="4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94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Keterangan :</a:t>
                      </a: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 </a:t>
                      </a: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d-ID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5594">
                <a:tc gridSpan="3"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* Iuran minimal  Rp. 100.000,-</a:t>
                      </a: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594">
                <a:tc gridSpan="3"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* Iuran maksimal  Rp. 2.000.000,-</a:t>
                      </a: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d-ID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2" marR="4032" marT="4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1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11633" r="1601" b="15089"/>
          <a:stretch>
            <a:fillRect/>
          </a:stretch>
        </p:blipFill>
        <p:spPr bwMode="auto">
          <a:xfrm>
            <a:off x="381000" y="838200"/>
            <a:ext cx="9220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TextBox 4"/>
          <p:cNvSpPr txBox="1">
            <a:spLocks noChangeArrowheads="1"/>
          </p:cNvSpPr>
          <p:nvPr/>
        </p:nvSpPr>
        <p:spPr bwMode="auto">
          <a:xfrm>
            <a:off x="2971800" y="990600"/>
            <a:ext cx="472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5400" b="1" i="1" smtClean="0">
                <a:solidFill>
                  <a:prstClr val="white"/>
                </a:solidFill>
                <a:latin typeface="Century Gothic" panose="020B0502020202020204" pitchFamily="34" charset="0"/>
              </a:rPr>
              <a:t>TERIMA KASIH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 bwMode="auto">
          <a:xfrm>
            <a:off x="3627445" y="2989291"/>
            <a:ext cx="307445" cy="284438"/>
          </a:xfrm>
          <a:prstGeom prst="rect">
            <a:avLst/>
          </a:prstGeom>
        </p:spPr>
      </p:pic>
      <p:pic>
        <p:nvPicPr>
          <p:cNvPr id="242693" name="Picture 6" descr="053c5-logotas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94263"/>
            <a:ext cx="91201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1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1" y="533400"/>
            <a:ext cx="469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TASPEN (PERSERO)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/>
          <a:stretch/>
        </p:blipFill>
        <p:spPr>
          <a:xfrm>
            <a:off x="2" y="1219202"/>
            <a:ext cx="533400" cy="2271633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066802"/>
            <a:ext cx="4343400" cy="875085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1100" dirty="0">
                <a:solidFill>
                  <a:prstClr val="black"/>
                </a:solidFill>
                <a:latin typeface="Century Gothic" panose="020B0502020202020204" pitchFamily="34" charset="0"/>
                <a:cs typeface="Aparajita" pitchFamily="34" charset="0"/>
              </a:rPr>
              <a:t>PT TASPEN (PERSERO) merupakan BUMN  yang diberi amanah oleh Pemerintah Republik Indonesia untuk mengelola Program JAMINAN SOSIAL bagi Pegawai Aparatur Sipil Negara (ASN) dan Pejabat Negara</a:t>
            </a:r>
          </a:p>
        </p:txBody>
      </p:sp>
      <p:pic>
        <p:nvPicPr>
          <p:cNvPr id="6" name="Picture 1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1" y="457202"/>
            <a:ext cx="694293" cy="67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3124200" y="2209800"/>
            <a:ext cx="0" cy="56980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2"/>
          <p:cNvGrpSpPr/>
          <p:nvPr/>
        </p:nvGrpSpPr>
        <p:grpSpPr>
          <a:xfrm>
            <a:off x="5953823" y="1295400"/>
            <a:ext cx="3799777" cy="2949034"/>
            <a:chOff x="5879273" y="957922"/>
            <a:chExt cx="2587201" cy="19684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9"/>
            <a:stretch/>
          </p:blipFill>
          <p:spPr>
            <a:xfrm>
              <a:off x="7176561" y="957922"/>
              <a:ext cx="1288938" cy="87016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"/>
            <a:stretch/>
          </p:blipFill>
          <p:spPr>
            <a:xfrm>
              <a:off x="5887354" y="958587"/>
              <a:ext cx="1250549" cy="86949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7" r="20488"/>
            <a:stretch/>
          </p:blipFill>
          <p:spPr>
            <a:xfrm>
              <a:off x="5879273" y="1873461"/>
              <a:ext cx="1257525" cy="104904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9" name="Picture 2" descr="D:\1.CMO\Gambar\Adv_Gedung Taspe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76562" y="1873462"/>
              <a:ext cx="1289912" cy="1052934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20" name="Rectangle 19"/>
          <p:cNvSpPr/>
          <p:nvPr/>
        </p:nvSpPr>
        <p:spPr>
          <a:xfrm>
            <a:off x="5791201" y="914400"/>
            <a:ext cx="4114800" cy="5715000"/>
          </a:xfrm>
          <a:prstGeom prst="rect">
            <a:avLst/>
          </a:prstGeom>
          <a:solidFill>
            <a:schemeClr val="tx2">
              <a:lumMod val="40000"/>
              <a:lumOff val="60000"/>
              <a:alpha val="2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AU" sz="1350">
              <a:solidFill>
                <a:prstClr val="white"/>
              </a:solidFill>
            </a:endParaRPr>
          </a:p>
        </p:txBody>
      </p:sp>
      <p:pic>
        <p:nvPicPr>
          <p:cNvPr id="31" name="Picture 30" descr="Moto 1.bmp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7328" y="6344392"/>
            <a:ext cx="1836493" cy="20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37"/>
          <p:cNvGrpSpPr/>
          <p:nvPr/>
        </p:nvGrpSpPr>
        <p:grpSpPr>
          <a:xfrm>
            <a:off x="3124201" y="1828800"/>
            <a:ext cx="2916237" cy="2362202"/>
            <a:chOff x="2951163" y="2057400"/>
            <a:chExt cx="2916237" cy="2362202"/>
          </a:xfrm>
        </p:grpSpPr>
        <p:pic>
          <p:nvPicPr>
            <p:cNvPr id="25" name="Picture 57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00413" y="2466977"/>
              <a:ext cx="484187" cy="904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itle 2"/>
            <p:cNvSpPr txBox="1">
              <a:spLocks/>
            </p:cNvSpPr>
            <p:nvPr/>
          </p:nvSpPr>
          <p:spPr bwMode="auto">
            <a:xfrm>
              <a:off x="3784599" y="2552702"/>
              <a:ext cx="1090612" cy="130175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 baseline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MS PGothic" charset="0"/>
                </a:rPr>
                <a:t>ASN PUSAT</a:t>
              </a:r>
            </a:p>
          </p:txBody>
        </p:sp>
        <p:sp>
          <p:nvSpPr>
            <p:cNvPr id="27" name="Title 2"/>
            <p:cNvSpPr txBox="1">
              <a:spLocks/>
            </p:cNvSpPr>
            <p:nvPr/>
          </p:nvSpPr>
          <p:spPr bwMode="auto">
            <a:xfrm>
              <a:off x="4686300" y="2768602"/>
              <a:ext cx="1014413" cy="288925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 baseline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dirty="0">
                  <a:latin typeface="+mn-lt"/>
                  <a:ea typeface="MS PGothic" charset="0"/>
                </a:rPr>
                <a:t>1</a:t>
              </a:r>
              <a:r>
                <a:rPr lang="id-ID" sz="1600" dirty="0" smtClean="0">
                  <a:latin typeface="+mn-lt"/>
                  <a:ea typeface="MS PGothic" charset="0"/>
                </a:rPr>
                <a:t>47.3</a:t>
              </a:r>
              <a:r>
                <a:rPr lang="en-US" sz="1600" dirty="0" smtClean="0">
                  <a:latin typeface="+mn-lt"/>
                  <a:ea typeface="MS PGothic" charset="0"/>
                </a:rPr>
                <a:t>39</a:t>
              </a:r>
              <a:endParaRPr lang="id-ID" sz="1600" dirty="0">
                <a:latin typeface="+mn-lt"/>
                <a:ea typeface="MS PGothic" charset="0"/>
              </a:endParaRPr>
            </a:p>
            <a:p>
              <a:pPr>
                <a:defRPr/>
              </a:pPr>
              <a:r>
                <a:rPr lang="en-US" sz="1800" dirty="0">
                  <a:latin typeface="+mn-lt"/>
                  <a:ea typeface="MS PGothic" charset="0"/>
                </a:rPr>
                <a:t>1</a:t>
              </a:r>
              <a:r>
                <a:rPr lang="id-ID" sz="1800" dirty="0" smtClean="0">
                  <a:latin typeface="+mn-lt"/>
                  <a:ea typeface="MS PGothic" charset="0"/>
                </a:rPr>
                <a:t>80.2</a:t>
              </a:r>
              <a:r>
                <a:rPr lang="en-US" sz="1800" dirty="0" smtClean="0">
                  <a:latin typeface="+mn-lt"/>
                  <a:ea typeface="MS PGothic" charset="0"/>
                </a:rPr>
                <a:t>86</a:t>
              </a:r>
              <a:endParaRPr lang="en-US" sz="2400" b="0" dirty="0">
                <a:latin typeface="+mn-lt"/>
                <a:ea typeface="MS PGothic" charset="0"/>
              </a:endParaRPr>
            </a:p>
          </p:txBody>
        </p:sp>
        <p:sp>
          <p:nvSpPr>
            <p:cNvPr id="28" name="Title 2"/>
            <p:cNvSpPr txBox="1">
              <a:spLocks/>
            </p:cNvSpPr>
            <p:nvPr/>
          </p:nvSpPr>
          <p:spPr bwMode="auto">
            <a:xfrm>
              <a:off x="3963987" y="3563940"/>
              <a:ext cx="1638300" cy="504825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 baseline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5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MS PGothic" charset="0"/>
                </a:rPr>
                <a:t>PENERIMA</a:t>
              </a:r>
            </a:p>
            <a:p>
              <a:pPr>
                <a:defRPr/>
              </a:pPr>
              <a:r>
                <a:rPr lang="en-US" sz="15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MS PGothic" charset="0"/>
                </a:rPr>
                <a:t>PENSIUN</a:t>
              </a:r>
            </a:p>
          </p:txBody>
        </p:sp>
        <p:sp>
          <p:nvSpPr>
            <p:cNvPr id="29" name="Title 2"/>
            <p:cNvSpPr txBox="1">
              <a:spLocks/>
            </p:cNvSpPr>
            <p:nvPr/>
          </p:nvSpPr>
          <p:spPr bwMode="auto">
            <a:xfrm>
              <a:off x="4170363" y="4124327"/>
              <a:ext cx="1198563" cy="295275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 baseline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id-ID" sz="2000" dirty="0" smtClean="0"/>
                <a:t>149.</a:t>
              </a:r>
              <a:r>
                <a:rPr lang="en-US" sz="2000" dirty="0" smtClean="0"/>
                <a:t>037</a:t>
              </a:r>
              <a:endParaRPr lang="en-US" sz="2000" b="0" dirty="0">
                <a:solidFill>
                  <a:srgbClr val="FF0000"/>
                </a:solidFill>
                <a:latin typeface="+mn-lt"/>
                <a:ea typeface="MS PGothic" charset="0"/>
              </a:endParaRPr>
            </a:p>
          </p:txBody>
        </p:sp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2951163" y="2057400"/>
              <a:ext cx="28860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id-ID" altLang="en-US" sz="1600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PESERTA TASPEN</a:t>
              </a:r>
              <a:endParaRPr lang="id-ID" altLang="en-US" b="1" dirty="0">
                <a:solidFill>
                  <a:schemeClr val="tx2"/>
                </a:solidFill>
                <a:latin typeface="+mn-lt"/>
                <a:cs typeface="Aharoni" pitchFamily="2" charset="-79"/>
              </a:endParaRPr>
            </a:p>
          </p:txBody>
        </p:sp>
        <p:sp>
          <p:nvSpPr>
            <p:cNvPr id="32" name="Title 2"/>
            <p:cNvSpPr txBox="1">
              <a:spLocks/>
            </p:cNvSpPr>
            <p:nvPr/>
          </p:nvSpPr>
          <p:spPr bwMode="auto">
            <a:xfrm>
              <a:off x="3605212" y="2827340"/>
              <a:ext cx="1249362" cy="155575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 baseline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MS PGothic" charset="0"/>
                </a:rPr>
                <a:t>ASN DO</a:t>
              </a:r>
            </a:p>
          </p:txBody>
        </p:sp>
        <p:sp>
          <p:nvSpPr>
            <p:cNvPr id="33" name="Title 2"/>
            <p:cNvSpPr txBox="1">
              <a:spLocks/>
            </p:cNvSpPr>
            <p:nvPr/>
          </p:nvSpPr>
          <p:spPr bwMode="auto">
            <a:xfrm>
              <a:off x="4600575" y="2540002"/>
              <a:ext cx="1266825" cy="309563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 baseline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id-ID" sz="1600" dirty="0" smtClean="0">
                  <a:latin typeface="+mn-lt"/>
                  <a:ea typeface="MS PGothic" charset="0"/>
                </a:rPr>
                <a:t>32.94</a:t>
              </a:r>
              <a:r>
                <a:rPr lang="en-US" sz="1600" dirty="0" smtClean="0">
                  <a:latin typeface="+mn-lt"/>
                  <a:ea typeface="MS PGothic" charset="0"/>
                </a:rPr>
                <a:t>7</a:t>
              </a:r>
              <a:endParaRPr lang="en-US" sz="2000" b="0" dirty="0">
                <a:latin typeface="+mn-lt"/>
                <a:ea typeface="MS PGothic" charset="0"/>
              </a:endParaRPr>
            </a:p>
          </p:txBody>
        </p:sp>
        <p:sp>
          <p:nvSpPr>
            <p:cNvPr id="34" name="Title 2"/>
            <p:cNvSpPr txBox="1">
              <a:spLocks/>
            </p:cNvSpPr>
            <p:nvPr/>
          </p:nvSpPr>
          <p:spPr bwMode="auto">
            <a:xfrm>
              <a:off x="4451350" y="3078165"/>
              <a:ext cx="1266825" cy="325437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 kern="1200" baseline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  <a:ea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endParaRPr lang="en-US" sz="2800" dirty="0">
                <a:latin typeface="+mn-lt"/>
                <a:ea typeface="MS PGothic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4432301" y="4124325"/>
              <a:ext cx="8651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55" descr="pensioner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419476" y="3548063"/>
              <a:ext cx="811212" cy="74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7" name="Straight Connector 36"/>
            <p:cNvCxnSpPr/>
            <p:nvPr/>
          </p:nvCxnSpPr>
          <p:spPr>
            <a:xfrm flipV="1">
              <a:off x="4698999" y="3063875"/>
              <a:ext cx="8651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62"/>
          <p:cNvSpPr txBox="1">
            <a:spLocks noChangeArrowheads="1"/>
          </p:cNvSpPr>
          <p:nvPr/>
        </p:nvSpPr>
        <p:spPr bwMode="auto">
          <a:xfrm>
            <a:off x="228601" y="2057401"/>
            <a:ext cx="2971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d-ID" altLang="id-ID" sz="1300" b="1" dirty="0">
                <a:latin typeface="+mn-lt"/>
                <a:cs typeface="Aharoni" pitchFamily="2" charset="-79"/>
              </a:rPr>
              <a:t>PT TASPEN (PERSERO) </a:t>
            </a:r>
          </a:p>
          <a:p>
            <a:pPr algn="ctr" eaLnBrk="1" hangingPunct="1">
              <a:defRPr/>
            </a:pPr>
            <a:r>
              <a:rPr lang="id-ID" altLang="id-ID" sz="1300" b="1" dirty="0">
                <a:latin typeface="+mn-lt"/>
                <a:cs typeface="Aharoni" pitchFamily="2" charset="-79"/>
              </a:rPr>
              <a:t>KANTOR CABANG UTAMA SEMARANG</a:t>
            </a:r>
          </a:p>
          <a:p>
            <a:pPr algn="ctr" eaLnBrk="1" hangingPunct="1">
              <a:defRPr/>
            </a:pPr>
            <a:r>
              <a:rPr lang="id-ID" altLang="id-ID" sz="1300" b="1" dirty="0">
                <a:latin typeface="+mn-lt"/>
                <a:cs typeface="Aharoni" pitchFamily="2" charset="-79"/>
              </a:rPr>
              <a:t>JL. MATARAM NO. 892-894 </a:t>
            </a:r>
          </a:p>
          <a:p>
            <a:pPr algn="ctr" eaLnBrk="1" hangingPunct="1">
              <a:defRPr/>
            </a:pPr>
            <a:r>
              <a:rPr lang="id-ID" altLang="id-ID" sz="1300" b="1" dirty="0">
                <a:latin typeface="+mn-lt"/>
                <a:cs typeface="Aharoni" pitchFamily="2" charset="-79"/>
              </a:rPr>
              <a:t>TELP. (024) 83142</a:t>
            </a:r>
            <a:r>
              <a:rPr lang="en-US" altLang="id-ID" sz="1300" b="1" dirty="0">
                <a:latin typeface="+mn-lt"/>
                <a:cs typeface="Aharoni" pitchFamily="2" charset="-79"/>
              </a:rPr>
              <a:t>25</a:t>
            </a:r>
            <a:endParaRPr lang="id-ID" altLang="id-ID" sz="1300" b="1" dirty="0">
              <a:latin typeface="+mn-lt"/>
              <a:cs typeface="Aharoni" pitchFamily="2" charset="-79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0" y="4343400"/>
            <a:ext cx="579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57"/>
          <p:cNvSpPr txBox="1">
            <a:spLocks noChangeArrowheads="1"/>
          </p:cNvSpPr>
          <p:nvPr/>
        </p:nvSpPr>
        <p:spPr bwMode="auto">
          <a:xfrm>
            <a:off x="5867401" y="4572002"/>
            <a:ext cx="3962400" cy="64633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d-ID" altLang="id-ID" sz="1200" b="1" dirty="0">
                <a:solidFill>
                  <a:sysClr val="windowText" lastClr="000000"/>
                </a:solidFill>
              </a:rPr>
              <a:t>ANAK PERUSAHAAN TASPEN </a:t>
            </a:r>
            <a:r>
              <a:rPr lang="en-US" altLang="id-ID" sz="1200" b="1" dirty="0">
                <a:solidFill>
                  <a:sysClr val="windowText" lastClr="000000"/>
                </a:solidFill>
              </a:rPr>
              <a:t>YANG MELAYANI PENINGKATAN KESEJAHTERAAN ASN DAN PARA PENSIUNAN </a:t>
            </a:r>
            <a:endParaRPr lang="id-ID" altLang="id-ID" sz="1200" b="1" dirty="0">
              <a:solidFill>
                <a:sysClr val="windowText" lastClr="000000"/>
              </a:solidFill>
            </a:endParaRPr>
          </a:p>
        </p:txBody>
      </p:sp>
      <p:pic>
        <p:nvPicPr>
          <p:cNvPr id="45" name="Picture 14" descr="Image result for LAMBANG TASPEN LIF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67600" y="54864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0" y="5410200"/>
            <a:ext cx="928135" cy="60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9"/>
          <p:cNvGrpSpPr/>
          <p:nvPr/>
        </p:nvGrpSpPr>
        <p:grpSpPr>
          <a:xfrm>
            <a:off x="609601" y="4572000"/>
            <a:ext cx="3200400" cy="2209800"/>
            <a:chOff x="6096000" y="4419600"/>
            <a:chExt cx="2590800" cy="2209800"/>
          </a:xfrm>
        </p:grpSpPr>
        <p:pic>
          <p:nvPicPr>
            <p:cNvPr id="48" name="Picture 4" descr="Related image"/>
            <p:cNvPicPr>
              <a:picLocks noChangeAspect="1" noChangeArrowheads="1"/>
            </p:cNvPicPr>
            <p:nvPr/>
          </p:nvPicPr>
          <p:blipFill>
            <a:blip r:embed="rId13" cstate="print">
              <a:lum bright="68000"/>
            </a:blip>
            <a:srcRect/>
            <a:stretch>
              <a:fillRect/>
            </a:stretch>
          </p:blipFill>
          <p:spPr bwMode="auto">
            <a:xfrm>
              <a:off x="6400800" y="6019800"/>
              <a:ext cx="1219201" cy="477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Box 57"/>
            <p:cNvSpPr txBox="1">
              <a:spLocks noChangeArrowheads="1"/>
            </p:cNvSpPr>
            <p:nvPr/>
          </p:nvSpPr>
          <p:spPr bwMode="auto">
            <a:xfrm>
              <a:off x="6172200" y="5029200"/>
              <a:ext cx="187166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id-ID" sz="1100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TITIK LAYANAN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248401" y="4943475"/>
              <a:ext cx="2133599" cy="466725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/>
            </a:p>
          </p:txBody>
        </p:sp>
        <p:pic>
          <p:nvPicPr>
            <p:cNvPr id="51" name="Picture 100" descr="indonesia-map.png"/>
            <p:cNvPicPr>
              <a:picLocks noChangeAspect="1"/>
            </p:cNvPicPr>
            <p:nvPr/>
          </p:nvPicPr>
          <p:blipFill>
            <a:blip r:embed="rId14" cstate="print">
              <a:lum bright="62000"/>
            </a:blip>
            <a:srcRect/>
            <a:stretch>
              <a:fillRect/>
            </a:stretch>
          </p:blipFill>
          <p:spPr bwMode="auto">
            <a:xfrm>
              <a:off x="6400800" y="4952999"/>
              <a:ext cx="1295400" cy="541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Connector 51"/>
            <p:cNvCxnSpPr/>
            <p:nvPr/>
          </p:nvCxnSpPr>
          <p:spPr>
            <a:xfrm flipH="1">
              <a:off x="7772400" y="4953000"/>
              <a:ext cx="2" cy="457200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62"/>
            <p:cNvSpPr txBox="1">
              <a:spLocks noChangeArrowheads="1"/>
            </p:cNvSpPr>
            <p:nvPr/>
          </p:nvSpPr>
          <p:spPr bwMode="auto">
            <a:xfrm>
              <a:off x="6172200" y="5562600"/>
              <a:ext cx="19812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d-ID" altLang="id-ID" sz="1100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SERVICE POINT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400800" y="6019800"/>
              <a:ext cx="1219201" cy="457200"/>
            </a:xfrm>
            <a:prstGeom prst="roundRect">
              <a:avLst>
                <a:gd name="adj" fmla="val 9556"/>
              </a:avLst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100"/>
            </a:p>
          </p:txBody>
        </p:sp>
        <p:sp>
          <p:nvSpPr>
            <p:cNvPr id="55" name="TextBox 102"/>
            <p:cNvSpPr txBox="1">
              <a:spLocks noChangeArrowheads="1"/>
            </p:cNvSpPr>
            <p:nvPr/>
          </p:nvSpPr>
          <p:spPr bwMode="auto">
            <a:xfrm>
              <a:off x="6172200" y="6029236"/>
              <a:ext cx="1793875" cy="60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id-ID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 PEMDA </a:t>
              </a:r>
            </a:p>
            <a:p>
              <a:pPr algn="ctr" eaLnBrk="1" hangingPunct="1">
                <a:defRPr/>
              </a:pPr>
              <a:r>
                <a:rPr lang="id-ID" altLang="id-ID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 KPPN</a:t>
              </a:r>
            </a:p>
            <a:p>
              <a:pPr algn="ctr" eaLnBrk="1" hangingPunct="1">
                <a:defRPr/>
              </a:pPr>
              <a:endParaRPr lang="id-ID" altLang="id-ID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TextBox 102"/>
            <p:cNvSpPr txBox="1">
              <a:spLocks noChangeArrowheads="1"/>
            </p:cNvSpPr>
            <p:nvPr/>
          </p:nvSpPr>
          <p:spPr bwMode="auto">
            <a:xfrm>
              <a:off x="7696200" y="5029200"/>
              <a:ext cx="80486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 dirty="0"/>
                <a:t>766 </a:t>
              </a:r>
              <a:endParaRPr lang="id-ID" altLang="id-ID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7"/>
            <p:cNvSpPr txBox="1">
              <a:spLocks noChangeArrowheads="1"/>
            </p:cNvSpPr>
            <p:nvPr/>
          </p:nvSpPr>
          <p:spPr bwMode="auto">
            <a:xfrm>
              <a:off x="6096000" y="4419600"/>
              <a:ext cx="2590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id-ID" altLang="id-ID" sz="1100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MITRA LAYANAN TASPEN POSINDO </a:t>
              </a:r>
            </a:p>
            <a:p>
              <a:pPr algn="ctr" eaLnBrk="1" hangingPunct="1"/>
              <a:r>
                <a:rPr lang="id-ID" altLang="id-ID" sz="1100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DAN PERBANKAN</a:t>
              </a: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lum bright="-10000"/>
          </a:blip>
          <a:stretch>
            <a:fillRect/>
          </a:stretch>
        </p:blipFill>
        <p:spPr>
          <a:xfrm>
            <a:off x="8458201" y="5334002"/>
            <a:ext cx="741943" cy="11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90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631282" y="980728"/>
            <a:ext cx="6965156" cy="5572125"/>
            <a:chOff x="2428860" y="1000108"/>
            <a:chExt cx="6429420" cy="5572164"/>
          </a:xfrm>
        </p:grpSpPr>
        <p:sp>
          <p:nvSpPr>
            <p:cNvPr id="15" name="Rectangle 14"/>
            <p:cNvSpPr/>
            <p:nvPr/>
          </p:nvSpPr>
          <p:spPr>
            <a:xfrm>
              <a:off x="4000496" y="1071545"/>
              <a:ext cx="4786347" cy="92869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dirty="0">
                  <a:solidFill>
                    <a:schemeClr val="tx1"/>
                  </a:solidFill>
                </a:rPr>
                <a:t>Suatu program asuransi, terdiri dari asuransi dwiguna yang dikaitkan dengan usia pensiun ditambah dengan asuransi kematian.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00496" y="2357429"/>
              <a:ext cx="4786347" cy="107950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dirty="0">
                  <a:solidFill>
                    <a:schemeClr val="tx1"/>
                  </a:solidFill>
                </a:rPr>
                <a:t>Perlindungan kesinambungan penghasilan hari tua, sebagai hak dan sebagai penghargaan atas pengabdian PNS.</a:t>
              </a:r>
              <a:endParaRPr lang="id-ID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000496" y="3929065"/>
              <a:ext cx="4857784" cy="92869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dirty="0">
                  <a:solidFill>
                    <a:schemeClr val="tx1"/>
                  </a:solidFill>
                  <a:latin typeface="+mj-lt"/>
                </a:rPr>
                <a:t>Perlindungan atas resiko kecelakaan kerja atau Sakit akibat kerja berupa Perawatan, Santunan,dan Tunjangan Cacat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000496" y="5429264"/>
              <a:ext cx="4857784" cy="85725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dirty="0">
                  <a:solidFill>
                    <a:schemeClr val="tx1"/>
                  </a:solidFill>
                  <a:latin typeface="+mj-lt"/>
                </a:rPr>
                <a:t>P</a:t>
              </a:r>
              <a:r>
                <a:rPr lang="id-ID" dirty="0">
                  <a:solidFill>
                    <a:schemeClr val="tx1"/>
                  </a:solidFill>
                  <a:latin typeface="+mj-lt"/>
                </a:rPr>
                <a:t>erlindungan atas resiko kematian bukan akibat kecelakaan kerja berupa santunan kematian</a:t>
              </a:r>
            </a:p>
          </p:txBody>
        </p:sp>
        <p:pic>
          <p:nvPicPr>
            <p:cNvPr id="16395" name="Picture 2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1736" y="3786190"/>
              <a:ext cx="1500198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6" name="Picture 2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1736" y="5286388"/>
              <a:ext cx="1533719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7" name="Picture 2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28860" y="1000108"/>
              <a:ext cx="1605792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8" name="Picture 2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00298" y="2285992"/>
              <a:ext cx="1571636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38454" y="33102"/>
            <a:ext cx="9049005" cy="4908067"/>
            <a:chOff x="-301418" y="-2464406"/>
            <a:chExt cx="9232252" cy="5541304"/>
          </a:xfrm>
        </p:grpSpPr>
        <p:pic>
          <p:nvPicPr>
            <p:cNvPr id="16389" name="Picture 4" descr="logo taspen - 3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008" y="366700"/>
              <a:ext cx="2357454" cy="271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-301418" y="-2464406"/>
              <a:ext cx="9232252" cy="59072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2800" b="1" dirty="0">
                  <a:solidFill>
                    <a:schemeClr val="tx1"/>
                  </a:solidFill>
                  <a:latin typeface="Arial Narrow" pitchFamily="34" charset="0"/>
                </a:rPr>
                <a:t>				   </a:t>
              </a:r>
              <a:r>
                <a:rPr lang="id-ID" sz="2800" b="1" dirty="0" smtClean="0">
                  <a:solidFill>
                    <a:schemeClr val="tx1"/>
                  </a:solidFill>
                  <a:latin typeface="Arial Narrow" pitchFamily="34" charset="0"/>
                </a:rPr>
                <a:t>PROGRAM </a:t>
              </a:r>
              <a:r>
                <a:rPr lang="id-ID" sz="2800" b="1" dirty="0">
                  <a:solidFill>
                    <a:schemeClr val="tx1"/>
                  </a:solidFill>
                  <a:latin typeface="Arial Narrow" pitchFamily="34" charset="0"/>
                </a:rPr>
                <a:t>TASPEN</a:t>
              </a: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967891-7BE1-4FD2-B937-24D26201B693}" type="slidenum">
              <a:rPr lang="id-ID" smtClean="0"/>
              <a:pPr>
                <a:defRPr/>
              </a:pPr>
              <a:t>4</a:t>
            </a:fld>
            <a:endParaRPr lang="id-ID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967891-7BE1-4FD2-B937-24D26201B693}" type="slidenum">
              <a:rPr lang="id-ID" smtClean="0"/>
              <a:pPr>
                <a:defRPr/>
              </a:pPr>
              <a:t>5</a:t>
            </a:fld>
            <a:endParaRPr lang="id-ID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267"/>
            <a:ext cx="9906000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AAB88-B798-4AE6-9BB4-E2C2A3E5AC1D}" type="slidenum">
              <a:rPr lang="id-ID" smtClean="0"/>
              <a:pPr>
                <a:defRPr/>
              </a:pPr>
              <a:t>6</a:t>
            </a:fld>
            <a:endParaRPr lang="id-ID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6" t="27951" r="7875"/>
          <a:stretch/>
        </p:blipFill>
        <p:spPr>
          <a:xfrm>
            <a:off x="0" y="0"/>
            <a:ext cx="2937600" cy="67192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19473" y="4149080"/>
            <a:ext cx="2891775" cy="2570160"/>
          </a:xfrm>
          <a:prstGeom prst="rect">
            <a:avLst/>
          </a:prstGeom>
          <a:solidFill>
            <a:srgbClr val="0070C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79513" y="4250973"/>
            <a:ext cx="2677656" cy="50405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2600" b="1" dirty="0" err="1" smtClean="0">
                <a:solidFill>
                  <a:schemeClr val="bg1"/>
                </a:solidFill>
                <a:cs typeface="Aparajita" pitchFamily="34" charset="0"/>
              </a:rPr>
              <a:t>Pensiun</a:t>
            </a:r>
            <a:endParaRPr lang="id-ID" sz="2600" b="1" dirty="0" smtClean="0">
              <a:solidFill>
                <a:schemeClr val="bg1"/>
              </a:solidFill>
              <a:cs typeface="Aparajita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" y="4725144"/>
            <a:ext cx="2855152" cy="1010804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chemeClr val="bg1"/>
                </a:solidFill>
              </a:rPr>
              <a:t>Program yang </a:t>
            </a:r>
            <a:r>
              <a:rPr lang="en-US" sz="1600" dirty="0" err="1">
                <a:solidFill>
                  <a:schemeClr val="bg1"/>
                </a:solidFill>
              </a:rPr>
              <a:t>memberikan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penghasilan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kepada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penerima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pensiun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setiap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bulan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sebagai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jaminan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Hari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Tua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Penghargaan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atas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Jasa-jasa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pegawai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Negeri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selama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bertahun-tahun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bekerja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dalam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dinas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Pemerintah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63" y="326407"/>
            <a:ext cx="648072" cy="648072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4324651" y="1028035"/>
            <a:ext cx="3292743" cy="888797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 err="1" smtClean="0">
                <a:solidFill>
                  <a:srgbClr val="002060"/>
                </a:solidFill>
              </a:rPr>
              <a:t>Iuran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en-US" sz="2000" dirty="0" smtClean="0">
                <a:cs typeface="Aparajita" pitchFamily="34" charset="0"/>
              </a:rPr>
              <a:t>4,75% x </a:t>
            </a:r>
            <a:r>
              <a:rPr lang="en-US" sz="2000" dirty="0" err="1" smtClean="0">
                <a:cs typeface="Aparajita" pitchFamily="34" charset="0"/>
              </a:rPr>
              <a:t>Penghasilan</a:t>
            </a:r>
            <a:r>
              <a:rPr lang="en-US" sz="2000" dirty="0" smtClean="0">
                <a:cs typeface="Aparajita" pitchFamily="34" charset="0"/>
              </a:rPr>
              <a:t> </a:t>
            </a:r>
            <a:r>
              <a:rPr lang="en-US" sz="2000" dirty="0">
                <a:cs typeface="Aparajita" pitchFamily="34" charset="0"/>
              </a:rPr>
              <a:t>(</a:t>
            </a:r>
            <a:r>
              <a:rPr lang="en-US" sz="2000" dirty="0" err="1">
                <a:cs typeface="Aparajita" pitchFamily="34" charset="0"/>
              </a:rPr>
              <a:t>Gaji</a:t>
            </a:r>
            <a:r>
              <a:rPr lang="en-US" sz="2000" dirty="0">
                <a:cs typeface="Aparajita" pitchFamily="34" charset="0"/>
              </a:rPr>
              <a:t> </a:t>
            </a:r>
            <a:r>
              <a:rPr lang="en-US" sz="2000" dirty="0" err="1">
                <a:cs typeface="Aparajita" pitchFamily="34" charset="0"/>
              </a:rPr>
              <a:t>Pokok</a:t>
            </a:r>
            <a:r>
              <a:rPr lang="en-US" sz="2000" dirty="0">
                <a:cs typeface="Aparajita" pitchFamily="34" charset="0"/>
              </a:rPr>
              <a:t> + </a:t>
            </a:r>
            <a:r>
              <a:rPr lang="en-US" sz="2000" dirty="0" err="1">
                <a:cs typeface="Aparajita" pitchFamily="34" charset="0"/>
              </a:rPr>
              <a:t>Tunjangan</a:t>
            </a:r>
            <a:r>
              <a:rPr lang="en-US" sz="2000" dirty="0">
                <a:cs typeface="Aparajita" pitchFamily="34" charset="0"/>
              </a:rPr>
              <a:t> </a:t>
            </a:r>
            <a:r>
              <a:rPr lang="en-US" sz="2000" dirty="0" err="1" smtClean="0">
                <a:cs typeface="Aparajita" pitchFamily="34" charset="0"/>
              </a:rPr>
              <a:t>Keluarga</a:t>
            </a:r>
            <a:r>
              <a:rPr lang="en-US" sz="2000" dirty="0" smtClean="0">
                <a:cs typeface="Aparajita" pitchFamily="34" charset="0"/>
              </a:rPr>
              <a:t>)</a:t>
            </a:r>
            <a:endParaRPr lang="en-US" sz="1800" dirty="0" smtClean="0">
              <a:cs typeface="Aparajita" pitchFamily="34" charset="0"/>
            </a:endParaRPr>
          </a:p>
        </p:txBody>
      </p:sp>
      <p:pic>
        <p:nvPicPr>
          <p:cNvPr id="27" name="Picture 2" descr="D:\1.CMO\Gambar\Adv_Icon PNS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9210" y="2047083"/>
            <a:ext cx="920260" cy="92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D:\1.CMO\Gambar\Adv_Walikot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1423" y="2047083"/>
            <a:ext cx="920259" cy="9202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" name="Picture 3" descr="D:\1.CMO\Gambar\Adv_Icon PN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96998" y="2047083"/>
            <a:ext cx="920259" cy="92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 descr="D:\1.CMO\Gambar\Adv_WakilRakya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9045" y="2047350"/>
            <a:ext cx="919993" cy="91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3861605" y="3021398"/>
            <a:ext cx="4198705" cy="337331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 err="1" smtClean="0">
                <a:solidFill>
                  <a:srgbClr val="002060"/>
                </a:solidFill>
              </a:rPr>
              <a:t>Kepesertaan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19747" y="3358729"/>
            <a:ext cx="32124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196454">
              <a:spcBef>
                <a:spcPts val="450"/>
              </a:spcBef>
              <a:buFont typeface="+mj-lt"/>
              <a:buAutoNum type="arabicPeriod"/>
              <a:defRPr/>
            </a:pPr>
            <a:r>
              <a:rPr lang="da-DK" sz="1600" dirty="0">
                <a:solidFill>
                  <a:sysClr val="windowText" lastClr="000000"/>
                </a:solidFill>
              </a:rPr>
              <a:t>PNS </a:t>
            </a:r>
            <a:r>
              <a:rPr lang="da-DK" sz="1600" dirty="0" smtClean="0">
                <a:solidFill>
                  <a:sysClr val="windowText" lastClr="000000"/>
                </a:solidFill>
              </a:rPr>
              <a:t>Pusat &amp; Daerah Otonom</a:t>
            </a:r>
            <a:endParaRPr lang="da-DK" sz="1600" dirty="0">
              <a:solidFill>
                <a:sysClr val="windowText" lastClr="000000"/>
              </a:solidFill>
            </a:endParaRPr>
          </a:p>
          <a:p>
            <a:pPr marL="257175" indent="-196454">
              <a:buFont typeface="+mj-lt"/>
              <a:buAutoNum type="arabicPeriod"/>
              <a:defRPr/>
            </a:pPr>
            <a:r>
              <a:rPr lang="it-IT" sz="1600" dirty="0">
                <a:solidFill>
                  <a:sysClr val="windowText" lastClr="000000"/>
                </a:solidFill>
              </a:rPr>
              <a:t>Pensiun Pejabat </a:t>
            </a:r>
            <a:r>
              <a:rPr lang="it-IT" sz="1600" dirty="0" smtClean="0">
                <a:solidFill>
                  <a:sysClr val="windowText" lastClr="000000"/>
                </a:solidFill>
              </a:rPr>
              <a:t>Negara</a:t>
            </a:r>
            <a:endParaRPr lang="it-IT" sz="1600" dirty="0">
              <a:solidFill>
                <a:sysClr val="windowText" lastClr="000000"/>
              </a:solidFill>
            </a:endParaRPr>
          </a:p>
          <a:p>
            <a:pPr marL="257175" indent="-196454">
              <a:buFont typeface="+mj-lt"/>
              <a:buAutoNum type="arabicPeriod"/>
              <a:defRPr/>
            </a:pPr>
            <a:r>
              <a:rPr lang="fi-FI" sz="1600" dirty="0">
                <a:solidFill>
                  <a:sysClr val="windowText" lastClr="000000"/>
                </a:solidFill>
              </a:rPr>
              <a:t>Penerima Tunjangan Perintis </a:t>
            </a:r>
            <a:r>
              <a:rPr lang="fi-FI" sz="1600" dirty="0" smtClean="0">
                <a:solidFill>
                  <a:sysClr val="windowText" lastClr="000000"/>
                </a:solidFill>
              </a:rPr>
              <a:t>Kemerdekaan</a:t>
            </a:r>
            <a:endParaRPr lang="fi-FI" sz="1600" dirty="0">
              <a:solidFill>
                <a:sysClr val="windowText" lastClr="000000"/>
              </a:solidFill>
            </a:endParaRPr>
          </a:p>
          <a:p>
            <a:pPr marL="257175" indent="-196454">
              <a:buFont typeface="+mj-lt"/>
              <a:buAutoNum type="arabicPeriod"/>
              <a:defRPr/>
            </a:pPr>
            <a:r>
              <a:rPr lang="id-ID" sz="1600" dirty="0">
                <a:solidFill>
                  <a:sysClr val="windowText" lastClr="000000"/>
                </a:solidFill>
              </a:rPr>
              <a:t>Penerima Tunjangan Veteran</a:t>
            </a:r>
            <a:r>
              <a:rPr lang="en-US" sz="1600" dirty="0">
                <a:solidFill>
                  <a:sysClr val="windowText" lastClr="000000"/>
                </a:solidFill>
              </a:rPr>
              <a:t> &amp; </a:t>
            </a:r>
            <a:r>
              <a:rPr lang="fi-FI" sz="1600" dirty="0">
                <a:solidFill>
                  <a:sysClr val="windowText" lastClr="000000"/>
                </a:solidFill>
              </a:rPr>
              <a:t>Dana </a:t>
            </a:r>
            <a:r>
              <a:rPr lang="fi-FI" sz="1600" dirty="0" smtClean="0">
                <a:solidFill>
                  <a:sysClr val="windowText" lastClr="000000"/>
                </a:solidFill>
              </a:rPr>
              <a:t>Kehormatan</a:t>
            </a:r>
            <a:endParaRPr lang="id-ID" sz="16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53200" y="3412785"/>
            <a:ext cx="304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04788">
              <a:buFont typeface="+mj-lt"/>
              <a:buAutoNum type="arabicPeriod" startAt="5"/>
              <a:defRPr/>
            </a:pPr>
            <a:r>
              <a:rPr lang="id-ID" sz="1600" dirty="0">
                <a:solidFill>
                  <a:sysClr val="windowText" lastClr="000000"/>
                </a:solidFill>
              </a:rPr>
              <a:t>Penerima Uang </a:t>
            </a:r>
            <a:r>
              <a:rPr lang="id-ID" sz="1600" dirty="0" smtClean="0">
                <a:solidFill>
                  <a:sysClr val="windowText" lastClr="000000"/>
                </a:solidFill>
              </a:rPr>
              <a:t>Tunggu</a:t>
            </a:r>
            <a:endParaRPr lang="id-ID" sz="1600" dirty="0">
              <a:solidFill>
                <a:sysClr val="windowText" lastClr="000000"/>
              </a:solidFill>
            </a:endParaRPr>
          </a:p>
          <a:p>
            <a:pPr marL="265113" indent="-204788">
              <a:buFont typeface="+mj-lt"/>
              <a:buAutoNum type="arabicPeriod" startAt="5"/>
              <a:defRPr/>
            </a:pPr>
            <a:r>
              <a:rPr lang="id-ID" sz="1600" dirty="0">
                <a:solidFill>
                  <a:sysClr val="windowText" lastClr="000000"/>
                </a:solidFill>
              </a:rPr>
              <a:t>Pensiun anggota ABRI yang diberhentikan dengan hak pensiun sebelum April </a:t>
            </a:r>
            <a:r>
              <a:rPr lang="id-ID" sz="1600" dirty="0" smtClean="0">
                <a:solidFill>
                  <a:sysClr val="windowText" lastClr="000000"/>
                </a:solidFill>
              </a:rPr>
              <a:t>1989 </a:t>
            </a:r>
            <a:endParaRPr lang="id-ID" sz="1600" dirty="0">
              <a:solidFill>
                <a:sysClr val="windowText" lastClr="000000"/>
              </a:solidFill>
            </a:endParaRPr>
          </a:p>
          <a:p>
            <a:pPr marL="265113" indent="-204788">
              <a:buFont typeface="+mj-lt"/>
              <a:buAutoNum type="arabicPeriod" startAt="5"/>
              <a:defRPr/>
            </a:pPr>
            <a:r>
              <a:rPr lang="id-ID" sz="1600" dirty="0">
                <a:solidFill>
                  <a:sysClr val="windowText" lastClr="000000"/>
                </a:solidFill>
              </a:rPr>
              <a:t>Pensiun eks. PNS Dephub </a:t>
            </a:r>
            <a:r>
              <a:rPr lang="en-US" sz="1600" dirty="0">
                <a:solidFill>
                  <a:sysClr val="windowText" lastClr="000000"/>
                </a:solidFill>
              </a:rPr>
              <a:t>&amp; BUMN</a:t>
            </a:r>
            <a:endParaRPr lang="id-ID" sz="1600" dirty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60820" y="5021208"/>
            <a:ext cx="4353939" cy="411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 err="1" smtClean="0">
                <a:solidFill>
                  <a:srgbClr val="002060"/>
                </a:solidFill>
              </a:rPr>
              <a:t>Manfaat</a:t>
            </a:r>
            <a:r>
              <a:rPr lang="en-AU" sz="2000" b="1" dirty="0" smtClean="0">
                <a:solidFill>
                  <a:srgbClr val="002060"/>
                </a:solidFill>
              </a:rPr>
              <a:t> </a:t>
            </a:r>
            <a:r>
              <a:rPr lang="en-AU" sz="2000" b="1" dirty="0" err="1" smtClean="0">
                <a:solidFill>
                  <a:srgbClr val="002060"/>
                </a:solidFill>
              </a:rPr>
              <a:t>Pensiun</a:t>
            </a:r>
            <a:endParaRPr lang="en-AU" sz="2000" b="1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19748" y="5528823"/>
            <a:ext cx="3212486" cy="9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196454">
              <a:spcBef>
                <a:spcPts val="450"/>
              </a:spcBef>
              <a:buFont typeface="+mj-lt"/>
              <a:buAutoNum type="arabicPeriod"/>
              <a:defRPr/>
            </a:pPr>
            <a:r>
              <a:rPr lang="en-US" sz="1600" dirty="0" err="1" smtClean="0">
                <a:solidFill>
                  <a:sysClr val="windowText" lastClr="000000"/>
                </a:solidFill>
              </a:rPr>
              <a:t>Pensiun</a:t>
            </a:r>
            <a:r>
              <a:rPr lang="id-ID" sz="1600" dirty="0">
                <a:solidFill>
                  <a:sysClr val="windowText" lastClr="000000"/>
                </a:solidFill>
              </a:rPr>
              <a:t>  </a:t>
            </a:r>
            <a:r>
              <a:rPr lang="id-ID" sz="1600" dirty="0" smtClean="0">
                <a:solidFill>
                  <a:sysClr val="windowText" lastClr="000000"/>
                </a:solidFill>
              </a:rPr>
              <a:t>Pertama &amp; Bulanan </a:t>
            </a:r>
            <a:endParaRPr lang="en-US" sz="1600" dirty="0" smtClean="0">
              <a:solidFill>
                <a:sysClr val="windowText" lastClr="000000"/>
              </a:solidFill>
            </a:endParaRPr>
          </a:p>
          <a:p>
            <a:pPr marL="257175" indent="-196454">
              <a:spcBef>
                <a:spcPts val="450"/>
              </a:spcBef>
              <a:buFont typeface="+mj-lt"/>
              <a:buAutoNum type="arabicPeriod"/>
              <a:defRPr/>
            </a:pPr>
            <a:r>
              <a:rPr lang="en-US" sz="1600" dirty="0" err="1" smtClean="0">
                <a:solidFill>
                  <a:sysClr val="windowText" lastClr="000000"/>
                </a:solidFill>
              </a:rPr>
              <a:t>Uang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Duka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Wafat</a:t>
            </a:r>
            <a:endParaRPr lang="en-US" sz="1600" dirty="0" smtClean="0">
              <a:solidFill>
                <a:sysClr val="windowText" lastClr="000000"/>
              </a:solidFill>
            </a:endParaRPr>
          </a:p>
          <a:p>
            <a:pPr marL="257175" indent="-196454">
              <a:spcBef>
                <a:spcPts val="450"/>
              </a:spcBef>
              <a:buFont typeface="+mj-lt"/>
              <a:buAutoNum type="arabicPeriod"/>
              <a:defRPr/>
            </a:pPr>
            <a:r>
              <a:rPr lang="en-US" sz="1600" dirty="0" err="1" smtClean="0">
                <a:solidFill>
                  <a:sysClr val="windowText" lastClr="000000"/>
                </a:solidFill>
              </a:rPr>
              <a:t>Pensiun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Terusan</a:t>
            </a:r>
            <a:endParaRPr lang="id-ID" sz="16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76282" y="5546676"/>
            <a:ext cx="2972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01613">
              <a:buFont typeface="+mj-lt"/>
              <a:buAutoNum type="arabicPeriod" startAt="4"/>
              <a:defRPr/>
            </a:pPr>
            <a:r>
              <a:rPr lang="en-US" sz="1600" dirty="0" err="1" smtClean="0">
                <a:solidFill>
                  <a:sysClr val="windowText" lastClr="000000"/>
                </a:solidFill>
              </a:rPr>
              <a:t>Pensiun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Janda</a:t>
            </a:r>
            <a:r>
              <a:rPr lang="en-US" sz="1600" dirty="0" smtClean="0">
                <a:solidFill>
                  <a:sysClr val="windowText" lastClr="000000"/>
                </a:solidFill>
              </a:rPr>
              <a:t>/</a:t>
            </a:r>
            <a:r>
              <a:rPr lang="id-ID" sz="160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Duda</a:t>
            </a:r>
            <a:r>
              <a:rPr lang="en-US" sz="1600" dirty="0" smtClean="0">
                <a:solidFill>
                  <a:sysClr val="windowText" lastClr="000000"/>
                </a:solidFill>
              </a:rPr>
              <a:t>/</a:t>
            </a:r>
            <a:r>
              <a:rPr lang="id-ID" sz="160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Yatim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dirty="0" err="1" smtClean="0">
                <a:solidFill>
                  <a:sysClr val="windowText" lastClr="000000"/>
                </a:solidFill>
              </a:rPr>
              <a:t>Piatu</a:t>
            </a:r>
            <a:endParaRPr lang="en-US" sz="1600" dirty="0" smtClean="0">
              <a:solidFill>
                <a:sysClr val="windowText" lastClr="000000"/>
              </a:solidFill>
            </a:endParaRPr>
          </a:p>
          <a:p>
            <a:pPr marL="261938" indent="-201613">
              <a:buFont typeface="+mj-lt"/>
              <a:buAutoNum type="arabicPeriod" startAt="4"/>
              <a:defRPr/>
            </a:pPr>
            <a:r>
              <a:rPr lang="en-US" sz="1600" dirty="0" err="1" smtClean="0">
                <a:solidFill>
                  <a:sysClr val="windowText" lastClr="000000"/>
                </a:solidFill>
              </a:rPr>
              <a:t>Pensiun</a:t>
            </a:r>
            <a:r>
              <a:rPr lang="en-US" sz="1600" dirty="0" smtClean="0">
                <a:solidFill>
                  <a:sysClr val="windowText" lastClr="000000"/>
                </a:solidFill>
              </a:rPr>
              <a:t> Ke-13</a:t>
            </a:r>
            <a:r>
              <a:rPr lang="id-ID" sz="1600" dirty="0" smtClean="0">
                <a:solidFill>
                  <a:sysClr val="windowText" lastClr="000000"/>
                </a:solidFill>
              </a:rPr>
              <a:t> &amp; THR</a:t>
            </a:r>
            <a:endParaRPr lang="id-ID" sz="1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62C54-4FED-49E7-A0D3-55D6C1190AEC}" type="slidenum">
              <a:rPr lang="id-ID" smtClean="0"/>
              <a:pPr>
                <a:defRPr/>
              </a:pPr>
              <a:t>7</a:t>
            </a:fld>
            <a:endParaRPr lang="id-ID" dirty="0"/>
          </a:p>
        </p:txBody>
      </p:sp>
      <p:pic>
        <p:nvPicPr>
          <p:cNvPr id="5" name="Picture 4" descr="D:\1.CMO\Gambar\Adv_Waliko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6915" y="2143799"/>
            <a:ext cx="985020" cy="960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9" t="11550" r="34902" b="17050"/>
          <a:stretch/>
        </p:blipFill>
        <p:spPr>
          <a:xfrm>
            <a:off x="1" y="0"/>
            <a:ext cx="2932656" cy="6721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9473" y="5085184"/>
            <a:ext cx="2957073" cy="1634056"/>
          </a:xfrm>
          <a:prstGeom prst="rect">
            <a:avLst/>
          </a:prstGeom>
          <a:solidFill>
            <a:srgbClr val="0070C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9512" y="5159693"/>
            <a:ext cx="2738120" cy="50405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2600" b="1" dirty="0" err="1" smtClean="0">
                <a:solidFill>
                  <a:schemeClr val="bg1"/>
                </a:solidFill>
                <a:cs typeface="Aparajita" pitchFamily="34" charset="0"/>
              </a:rPr>
              <a:t>Jaminan</a:t>
            </a:r>
            <a:r>
              <a:rPr lang="en-US" sz="2600" b="1" dirty="0" smtClean="0">
                <a:solidFill>
                  <a:schemeClr val="bg1"/>
                </a:solidFill>
                <a:cs typeface="Aparajita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cs typeface="Aparajita" pitchFamily="34" charset="0"/>
              </a:rPr>
              <a:t>Kematian</a:t>
            </a:r>
            <a:endParaRPr lang="id-ID" sz="2600" b="1" dirty="0" smtClean="0">
              <a:solidFill>
                <a:schemeClr val="bg1"/>
              </a:solidFill>
              <a:cs typeface="Aparajita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5633864"/>
            <a:ext cx="2919624" cy="122413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1600" dirty="0" smtClean="0">
                <a:solidFill>
                  <a:schemeClr val="bg1"/>
                </a:solidFill>
              </a:rPr>
              <a:t>Perlindungan </a:t>
            </a:r>
            <a:r>
              <a:rPr lang="fi-FI" sz="1600" dirty="0">
                <a:solidFill>
                  <a:schemeClr val="bg1"/>
                </a:solidFill>
              </a:rPr>
              <a:t>atas risiko kematian bukan akibat kecelakaan kerja, berupa santunan kematian.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77" y="240648"/>
            <a:ext cx="648072" cy="64807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324651" y="927390"/>
            <a:ext cx="3367096" cy="68407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 err="1" smtClean="0">
                <a:solidFill>
                  <a:srgbClr val="002060"/>
                </a:solidFill>
              </a:rPr>
              <a:t>Iuran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en-US" sz="2000" dirty="0" smtClean="0">
                <a:cs typeface="Aparajita" pitchFamily="34" charset="0"/>
              </a:rPr>
              <a:t>0,72% x </a:t>
            </a:r>
            <a:r>
              <a:rPr lang="en-US" sz="2000" dirty="0" err="1" smtClean="0">
                <a:cs typeface="Aparajita" pitchFamily="34" charset="0"/>
              </a:rPr>
              <a:t>Gaji</a:t>
            </a:r>
            <a:r>
              <a:rPr lang="en-US" sz="2000" dirty="0" smtClean="0">
                <a:cs typeface="Aparajita" pitchFamily="34" charset="0"/>
              </a:rPr>
              <a:t> </a:t>
            </a:r>
            <a:r>
              <a:rPr lang="en-US" sz="2000" dirty="0" err="1" smtClean="0">
                <a:cs typeface="Aparajita" pitchFamily="34" charset="0"/>
              </a:rPr>
              <a:t>Pokok</a:t>
            </a:r>
            <a:endParaRPr lang="en-US" sz="1800" dirty="0" smtClean="0">
              <a:cs typeface="Aparajita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61604" y="1774753"/>
            <a:ext cx="4293515" cy="337331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 err="1" smtClean="0">
                <a:solidFill>
                  <a:srgbClr val="002060"/>
                </a:solidFill>
              </a:rPr>
              <a:t>Kepesertaan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3" name="Picture 4" descr="D:\1.CMO\Gambar\Adv_Icon ORTU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58345" y="2159911"/>
            <a:ext cx="1027428" cy="100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D:\1.CMO\Gambar\Adv_Icon ORTU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2868" y="2143799"/>
            <a:ext cx="1043957" cy="101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1.CMO\Gambar\Adv_Icon PNS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3610" y="2160070"/>
            <a:ext cx="970897" cy="9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D:\1.CMO\Gambar\Adv_WakilRakya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36814" y="2153455"/>
            <a:ext cx="974449" cy="94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1.CMO\Gambar\Adv_Icon PN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2765" y="2176900"/>
            <a:ext cx="948318" cy="9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037975" y="3003612"/>
            <a:ext cx="2214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/>
              <a:t>ASN (CPNS, PNS, PPBASN, PPPK)</a:t>
            </a:r>
          </a:p>
          <a:p>
            <a:pPr algn="ctr"/>
            <a:r>
              <a:rPr lang="en-AU" sz="1200" dirty="0" err="1" smtClean="0"/>
              <a:t>Kecuali</a:t>
            </a:r>
            <a:r>
              <a:rPr lang="en-AU" sz="1200" dirty="0" smtClean="0"/>
              <a:t> ASN </a:t>
            </a:r>
            <a:r>
              <a:rPr lang="en-AU" sz="1200" dirty="0" err="1" smtClean="0"/>
              <a:t>dilingkungan</a:t>
            </a:r>
            <a:r>
              <a:rPr lang="en-AU" sz="1200" dirty="0" smtClean="0"/>
              <a:t> </a:t>
            </a:r>
            <a:r>
              <a:rPr lang="en-AU" sz="1200" dirty="0" err="1" smtClean="0"/>
              <a:t>Kementerian</a:t>
            </a:r>
            <a:r>
              <a:rPr lang="en-AU" sz="1200" dirty="0" smtClean="0"/>
              <a:t> </a:t>
            </a:r>
            <a:r>
              <a:rPr lang="en-AU" sz="1200" dirty="0" err="1" smtClean="0"/>
              <a:t>Pertahanan</a:t>
            </a:r>
            <a:r>
              <a:rPr lang="en-AU" sz="1200" dirty="0" smtClean="0"/>
              <a:t> &amp; </a:t>
            </a:r>
            <a:r>
              <a:rPr lang="en-AU" sz="1200" dirty="0" err="1" smtClean="0"/>
              <a:t>Kepolisian</a:t>
            </a:r>
            <a:r>
              <a:rPr lang="en-AU" sz="1200" dirty="0" smtClean="0"/>
              <a:t> </a:t>
            </a:r>
            <a:r>
              <a:rPr lang="en-AU" sz="1200" dirty="0" err="1" smtClean="0"/>
              <a:t>Republik</a:t>
            </a:r>
            <a:r>
              <a:rPr lang="en-AU" sz="1200" dirty="0" smtClean="0"/>
              <a:t> Indonesia</a:t>
            </a:r>
            <a:endParaRPr lang="en-A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241294" y="2985198"/>
            <a:ext cx="84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err="1" smtClean="0"/>
              <a:t>Pejabat</a:t>
            </a:r>
            <a:r>
              <a:rPr lang="en-AU" sz="1200" dirty="0" smtClean="0"/>
              <a:t> Negara</a:t>
            </a:r>
            <a:endParaRPr lang="en-A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995295" y="3003612"/>
            <a:ext cx="99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err="1" smtClean="0"/>
              <a:t>Pimpinan</a:t>
            </a:r>
            <a:endParaRPr lang="en-AU" sz="1200" dirty="0" smtClean="0"/>
          </a:p>
          <a:p>
            <a:pPr algn="ctr"/>
            <a:r>
              <a:rPr lang="en-AU" sz="1200" dirty="0" smtClean="0"/>
              <a:t>/</a:t>
            </a:r>
            <a:r>
              <a:rPr lang="en-AU" sz="1200" dirty="0" err="1" smtClean="0"/>
              <a:t>Anggota</a:t>
            </a:r>
            <a:r>
              <a:rPr lang="en-AU" sz="1200" dirty="0" smtClean="0"/>
              <a:t> DPR</a:t>
            </a:r>
            <a:endParaRPr lang="en-A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780640" y="3020326"/>
            <a:ext cx="261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err="1" smtClean="0"/>
              <a:t>Pegawai</a:t>
            </a:r>
            <a:r>
              <a:rPr lang="en-AU" sz="1200" dirty="0" smtClean="0"/>
              <a:t> </a:t>
            </a:r>
            <a:r>
              <a:rPr lang="en-AU" sz="1200" dirty="0" err="1" smtClean="0"/>
              <a:t>Pemerintah</a:t>
            </a:r>
            <a:r>
              <a:rPr lang="en-AU" sz="1200" dirty="0" smtClean="0"/>
              <a:t> Non ASN</a:t>
            </a:r>
          </a:p>
          <a:p>
            <a:pPr algn="ctr"/>
            <a:r>
              <a:rPr lang="id-ID" sz="1200" dirty="0" smtClean="0"/>
              <a:t>Honorer &amp; Perangkat Desa </a:t>
            </a:r>
            <a:endParaRPr lang="en-AU" sz="1200" dirty="0"/>
          </a:p>
        </p:txBody>
      </p:sp>
      <p:pic>
        <p:nvPicPr>
          <p:cNvPr id="22" name="Picture 6" descr="G:\Advertorial\Adv_Graveston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08939" y="4273575"/>
            <a:ext cx="932355" cy="92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3222765" y="5194363"/>
            <a:ext cx="293916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/>
              <a:t>Manfaat</a:t>
            </a:r>
            <a:r>
              <a:rPr lang="en-AU" sz="1600" b="1" dirty="0"/>
              <a:t> </a:t>
            </a:r>
            <a:r>
              <a:rPr lang="tr-TR" sz="1600" b="1" dirty="0" smtClean="0"/>
              <a:t>Jaminan</a:t>
            </a:r>
            <a:r>
              <a:rPr lang="en-AU" sz="1600" b="1" dirty="0"/>
              <a:t> </a:t>
            </a:r>
            <a:r>
              <a:rPr lang="tr-TR" sz="1600" b="1" dirty="0" smtClean="0"/>
              <a:t>Kematian</a:t>
            </a:r>
            <a:endParaRPr lang="id-ID" sz="1600" b="1" dirty="0" smtClean="0"/>
          </a:p>
          <a:p>
            <a:pPr algn="ctr"/>
            <a:endParaRPr lang="en-US" sz="1600" b="1" dirty="0" smtClean="0"/>
          </a:p>
          <a:p>
            <a:r>
              <a:rPr lang="en-US" sz="1400" dirty="0" err="1" smtClean="0"/>
              <a:t>Santunan</a:t>
            </a:r>
            <a:r>
              <a:rPr lang="en-US" sz="1400" dirty="0" smtClean="0"/>
              <a:t> </a:t>
            </a:r>
            <a:r>
              <a:rPr lang="en-US" sz="1400" dirty="0" err="1" smtClean="0"/>
              <a:t>Sekaligus</a:t>
            </a:r>
            <a:r>
              <a:rPr lang="en-US" sz="1400" dirty="0" smtClean="0"/>
              <a:t> Rp15 </a:t>
            </a:r>
            <a:r>
              <a:rPr lang="en-US" sz="1400" dirty="0" err="1" smtClean="0"/>
              <a:t>juta</a:t>
            </a:r>
            <a:endParaRPr lang="en-US" sz="1400" dirty="0" smtClean="0"/>
          </a:p>
          <a:p>
            <a:r>
              <a:rPr lang="en-US" sz="1400" dirty="0" err="1" smtClean="0"/>
              <a:t>Uang</a:t>
            </a:r>
            <a:r>
              <a:rPr lang="en-US" sz="1400" dirty="0" smtClean="0"/>
              <a:t> </a:t>
            </a:r>
            <a:r>
              <a:rPr lang="en-US" sz="1400" dirty="0" err="1" smtClean="0"/>
              <a:t>Duka</a:t>
            </a:r>
            <a:r>
              <a:rPr lang="en-US" sz="1400" dirty="0" smtClean="0"/>
              <a:t> </a:t>
            </a:r>
            <a:r>
              <a:rPr lang="en-US" sz="1400" dirty="0" err="1" smtClean="0"/>
              <a:t>Wafat</a:t>
            </a:r>
            <a:r>
              <a:rPr lang="en-US" sz="1400" dirty="0" smtClean="0"/>
              <a:t> 3 x </a:t>
            </a:r>
            <a:r>
              <a:rPr lang="en-US" sz="1400" dirty="0" err="1" smtClean="0"/>
              <a:t>Gaji</a:t>
            </a:r>
            <a:r>
              <a:rPr lang="en-US" sz="1400" dirty="0" smtClean="0"/>
              <a:t> </a:t>
            </a:r>
            <a:r>
              <a:rPr lang="en-US" sz="1400" dirty="0" err="1" smtClean="0"/>
              <a:t>Pokok</a:t>
            </a:r>
            <a:endParaRPr lang="en-US" sz="1400" dirty="0" smtClean="0"/>
          </a:p>
          <a:p>
            <a:r>
              <a:rPr lang="en-US" sz="1400" dirty="0" err="1" smtClean="0"/>
              <a:t>Biaya</a:t>
            </a:r>
            <a:r>
              <a:rPr lang="en-US" sz="1400" dirty="0" smtClean="0"/>
              <a:t> </a:t>
            </a:r>
            <a:r>
              <a:rPr lang="en-US" sz="1400" dirty="0" err="1" smtClean="0"/>
              <a:t>Pemakaman</a:t>
            </a:r>
            <a:r>
              <a:rPr lang="en-US" sz="1400" dirty="0" smtClean="0"/>
              <a:t> Rp7,5 </a:t>
            </a:r>
            <a:r>
              <a:rPr lang="en-US" sz="1400" dirty="0" err="1" smtClean="0"/>
              <a:t>juta</a:t>
            </a:r>
            <a:endParaRPr lang="id-ID" sz="1400" dirty="0"/>
          </a:p>
        </p:txBody>
      </p:sp>
      <p:pic>
        <p:nvPicPr>
          <p:cNvPr id="24" name="Picture 2" descr="G:\Advertorial\Adv_gradca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13460" y="4143153"/>
            <a:ext cx="1046023" cy="107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6232606" y="5194363"/>
            <a:ext cx="2537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 smtClean="0"/>
              <a:t>Bantuan Beasiswa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/>
              <a:t>Untuk</a:t>
            </a:r>
            <a:r>
              <a:rPr lang="en-US" sz="1400" dirty="0" smtClean="0"/>
              <a:t> </a:t>
            </a:r>
            <a:r>
              <a:rPr lang="en-US" sz="1400" dirty="0" err="1" smtClean="0"/>
              <a:t>maks</a:t>
            </a:r>
            <a:r>
              <a:rPr lang="en-US" sz="1400" dirty="0" smtClean="0"/>
              <a:t>. 2 orang </a:t>
            </a:r>
            <a:r>
              <a:rPr lang="en-US" sz="1400" dirty="0" err="1" smtClean="0"/>
              <a:t>anak</a:t>
            </a:r>
            <a:r>
              <a:rPr lang="en-US" sz="1400" dirty="0" smtClean="0"/>
              <a:t> </a:t>
            </a:r>
            <a:r>
              <a:rPr lang="en-US" sz="1400" dirty="0" err="1" smtClean="0"/>
              <a:t>masing-masing</a:t>
            </a:r>
            <a:r>
              <a:rPr lang="en-US" sz="1400" dirty="0" smtClean="0"/>
              <a:t> Rp15juta</a:t>
            </a:r>
            <a:endParaRPr lang="id-ID" sz="140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890056" y="3866469"/>
            <a:ext cx="4293515" cy="337331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 err="1" smtClean="0">
                <a:solidFill>
                  <a:srgbClr val="002060"/>
                </a:solidFill>
              </a:rPr>
              <a:t>Manfaat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AAB88-B798-4AE6-9BB4-E2C2A3E5AC1D}" type="slidenum">
              <a:rPr lang="id-ID" smtClean="0"/>
              <a:pPr>
                <a:defRPr/>
              </a:pPr>
              <a:t>8</a:t>
            </a:fld>
            <a:endParaRPr lang="id-ID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2" t="12219" r="26586" b="6316"/>
          <a:stretch/>
        </p:blipFill>
        <p:spPr>
          <a:xfrm>
            <a:off x="0" y="0"/>
            <a:ext cx="2930859" cy="6703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472" y="4658479"/>
            <a:ext cx="2934290" cy="2060762"/>
          </a:xfrm>
          <a:prstGeom prst="rect">
            <a:avLst/>
          </a:prstGeom>
          <a:solidFill>
            <a:srgbClr val="0070C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4659060"/>
            <a:ext cx="2717024" cy="502753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2600" b="1" dirty="0" err="1" smtClean="0">
                <a:solidFill>
                  <a:schemeClr val="bg1"/>
                </a:solidFill>
                <a:cs typeface="Aparajita" pitchFamily="34" charset="0"/>
              </a:rPr>
              <a:t>Jaminan</a:t>
            </a:r>
            <a:r>
              <a:rPr lang="en-US" sz="2600" b="1" dirty="0" smtClean="0">
                <a:solidFill>
                  <a:schemeClr val="bg1"/>
                </a:solidFill>
                <a:cs typeface="Aparajita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cs typeface="Aparajita" pitchFamily="34" charset="0"/>
              </a:rPr>
              <a:t>Kecelakaan</a:t>
            </a:r>
            <a:r>
              <a:rPr lang="en-US" sz="2600" b="1" dirty="0" smtClean="0">
                <a:solidFill>
                  <a:schemeClr val="bg1"/>
                </a:solidFill>
                <a:cs typeface="Aparajita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cs typeface="Aparajita" pitchFamily="34" charset="0"/>
              </a:rPr>
              <a:t>Kerja</a:t>
            </a:r>
            <a:endParaRPr lang="id-ID" sz="2600" b="1" dirty="0" smtClean="0">
              <a:solidFill>
                <a:schemeClr val="bg1"/>
              </a:solidFill>
              <a:cs typeface="Aparajita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5552011"/>
            <a:ext cx="2897129" cy="1220971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1600" dirty="0">
                <a:solidFill>
                  <a:schemeClr val="bg1"/>
                </a:solidFill>
              </a:rPr>
              <a:t>perlindungan atas risiko Kecelakaan Kerja atau penyakit akibat kerja berupa perawatan, santunan dan tunjangan cacat.</a:t>
            </a:r>
          </a:p>
        </p:txBody>
      </p:sp>
      <p:pic>
        <p:nvPicPr>
          <p:cNvPr id="9" name="Picture 4" descr="D:\1.CMO\Gambar\Adv_Waliko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6915" y="2146282"/>
            <a:ext cx="982474" cy="9576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50" y="301166"/>
            <a:ext cx="646396" cy="64639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324651" y="929159"/>
            <a:ext cx="3341153" cy="682307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 err="1" smtClean="0">
                <a:solidFill>
                  <a:srgbClr val="002060"/>
                </a:solidFill>
              </a:rPr>
              <a:t>Iuran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en-US" sz="2000" dirty="0" smtClean="0">
                <a:cs typeface="Aparajita" pitchFamily="34" charset="0"/>
              </a:rPr>
              <a:t>0,24% x </a:t>
            </a:r>
            <a:r>
              <a:rPr lang="en-US" sz="2000" dirty="0" err="1" smtClean="0">
                <a:cs typeface="Aparajita" pitchFamily="34" charset="0"/>
              </a:rPr>
              <a:t>Gaji</a:t>
            </a:r>
            <a:r>
              <a:rPr lang="en-US" sz="2000" dirty="0" smtClean="0">
                <a:cs typeface="Aparajita" pitchFamily="34" charset="0"/>
              </a:rPr>
              <a:t> </a:t>
            </a:r>
            <a:r>
              <a:rPr lang="en-US" sz="2000" dirty="0" err="1" smtClean="0">
                <a:cs typeface="Aparajita" pitchFamily="34" charset="0"/>
              </a:rPr>
              <a:t>Pokok</a:t>
            </a:r>
            <a:endParaRPr lang="en-US" sz="1800" dirty="0" smtClean="0">
              <a:cs typeface="Aparajita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61604" y="1775626"/>
            <a:ext cx="4260435" cy="336459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 err="1" smtClean="0">
                <a:solidFill>
                  <a:srgbClr val="002060"/>
                </a:solidFill>
              </a:rPr>
              <a:t>Kepesertaan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3" name="Picture 4" descr="D:\1.CMO\Gambar\Adv_Icon ORTU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58345" y="2162500"/>
            <a:ext cx="1024772" cy="99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D:\1.CMO\Gambar\Adv_Icon ORTU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2869" y="2146430"/>
            <a:ext cx="1041258" cy="101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1.CMO\Gambar\Adv_Icon PNS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3610" y="2162518"/>
            <a:ext cx="968387" cy="94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D:\1.CMO\Gambar\Adv_WakilRakya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36814" y="2155912"/>
            <a:ext cx="971929" cy="94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1.CMO\Gambar\Adv_Icon PN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2765" y="2179291"/>
            <a:ext cx="945866" cy="92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037976" y="3005761"/>
            <a:ext cx="2197564" cy="82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/>
              <a:t>ASN (CPNS, PNS, PPBASN, PPPK)</a:t>
            </a:r>
          </a:p>
          <a:p>
            <a:pPr algn="ctr"/>
            <a:r>
              <a:rPr lang="en-AU" sz="1200" dirty="0" err="1" smtClean="0"/>
              <a:t>Kecuali</a:t>
            </a:r>
            <a:r>
              <a:rPr lang="en-AU" sz="1200" dirty="0" smtClean="0"/>
              <a:t> ASN </a:t>
            </a:r>
            <a:r>
              <a:rPr lang="en-AU" sz="1200" dirty="0" err="1" smtClean="0"/>
              <a:t>dilingkungan</a:t>
            </a:r>
            <a:r>
              <a:rPr lang="en-AU" sz="1200" dirty="0" smtClean="0"/>
              <a:t> </a:t>
            </a:r>
            <a:r>
              <a:rPr lang="en-AU" sz="1200" dirty="0" err="1" smtClean="0"/>
              <a:t>Kementerian</a:t>
            </a:r>
            <a:r>
              <a:rPr lang="en-AU" sz="1200" dirty="0" smtClean="0"/>
              <a:t> </a:t>
            </a:r>
            <a:r>
              <a:rPr lang="en-AU" sz="1200" dirty="0" err="1" smtClean="0"/>
              <a:t>Pertahanan</a:t>
            </a:r>
            <a:r>
              <a:rPr lang="en-AU" sz="1200" dirty="0" smtClean="0"/>
              <a:t> &amp; </a:t>
            </a:r>
            <a:r>
              <a:rPr lang="en-AU" sz="1200" dirty="0" err="1" smtClean="0"/>
              <a:t>Kepolisian</a:t>
            </a:r>
            <a:r>
              <a:rPr lang="en-AU" sz="1200" dirty="0" smtClean="0"/>
              <a:t> </a:t>
            </a:r>
            <a:r>
              <a:rPr lang="en-AU" sz="1200" dirty="0" err="1" smtClean="0"/>
              <a:t>Republik</a:t>
            </a:r>
            <a:r>
              <a:rPr lang="en-AU" sz="1200" dirty="0" smtClean="0"/>
              <a:t> Indonesia</a:t>
            </a:r>
            <a:endParaRPr lang="en-A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241294" y="2986393"/>
            <a:ext cx="842025" cy="46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err="1" smtClean="0"/>
              <a:t>Pejabat</a:t>
            </a:r>
            <a:r>
              <a:rPr lang="en-AU" sz="1200" dirty="0" smtClean="0"/>
              <a:t> Negara</a:t>
            </a:r>
            <a:endParaRPr lang="en-A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995295" y="3005284"/>
            <a:ext cx="991740" cy="64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err="1" smtClean="0"/>
              <a:t>Pimpinan</a:t>
            </a:r>
            <a:endParaRPr lang="en-AU" sz="1200" dirty="0" smtClean="0"/>
          </a:p>
          <a:p>
            <a:pPr algn="ctr"/>
            <a:r>
              <a:rPr lang="en-AU" sz="1200" dirty="0" smtClean="0"/>
              <a:t>/</a:t>
            </a:r>
            <a:r>
              <a:rPr lang="en-AU" sz="1200" dirty="0" err="1" smtClean="0"/>
              <a:t>Anggota</a:t>
            </a:r>
            <a:r>
              <a:rPr lang="en-AU" sz="1200" dirty="0" smtClean="0"/>
              <a:t> DPR</a:t>
            </a:r>
            <a:endParaRPr lang="en-A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780641" y="3021521"/>
            <a:ext cx="2591398" cy="46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err="1" smtClean="0"/>
              <a:t>Pegawai</a:t>
            </a:r>
            <a:r>
              <a:rPr lang="en-AU" sz="1200" dirty="0" smtClean="0"/>
              <a:t> </a:t>
            </a:r>
            <a:r>
              <a:rPr lang="en-AU" sz="1200" dirty="0" err="1" smtClean="0"/>
              <a:t>Pemerintah</a:t>
            </a:r>
            <a:r>
              <a:rPr lang="en-AU" sz="1200" dirty="0" smtClean="0"/>
              <a:t> Non ASN</a:t>
            </a:r>
          </a:p>
          <a:p>
            <a:pPr algn="ctr"/>
            <a:r>
              <a:rPr lang="id-ID" sz="1200" dirty="0"/>
              <a:t>Honorer &amp;</a:t>
            </a:r>
            <a:r>
              <a:rPr lang="id-ID" sz="1200" dirty="0" smtClean="0"/>
              <a:t> </a:t>
            </a:r>
            <a:r>
              <a:rPr lang="id-ID" sz="1200" dirty="0"/>
              <a:t>Perangkat Desa </a:t>
            </a:r>
            <a:endParaRPr lang="en-AU" sz="12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890056" y="3867342"/>
            <a:ext cx="4260435" cy="336459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 err="1" smtClean="0">
                <a:solidFill>
                  <a:srgbClr val="002060"/>
                </a:solidFill>
              </a:rPr>
              <a:t>Manfaat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48912" y="4341356"/>
            <a:ext cx="2361288" cy="1146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196454">
              <a:spcBef>
                <a:spcPts val="450"/>
              </a:spcBef>
              <a:buFont typeface="+mj-lt"/>
              <a:buAutoNum type="arabicPeriod"/>
              <a:defRPr/>
            </a:pPr>
            <a:r>
              <a:rPr lang="en-US" sz="1400" dirty="0">
                <a:solidFill>
                  <a:sysClr val="windowText" lastClr="000000"/>
                </a:solidFill>
              </a:rPr>
              <a:t> </a:t>
            </a:r>
            <a:r>
              <a:rPr lang="en-US" sz="1400" dirty="0" err="1">
                <a:solidFill>
                  <a:sysClr val="windowText" lastClr="000000"/>
                </a:solidFill>
              </a:rPr>
              <a:t>Biaya</a:t>
            </a:r>
            <a:r>
              <a:rPr lang="en-US" sz="1400" dirty="0">
                <a:solidFill>
                  <a:sysClr val="windowText" lastClr="000000"/>
                </a:solidFill>
              </a:rPr>
              <a:t> </a:t>
            </a:r>
            <a:r>
              <a:rPr lang="en-US" sz="1400" dirty="0" err="1" smtClean="0">
                <a:solidFill>
                  <a:sysClr val="windowText" lastClr="000000"/>
                </a:solidFill>
              </a:rPr>
              <a:t>Transportasi</a:t>
            </a:r>
            <a:endParaRPr lang="en-US" sz="1400" dirty="0" smtClean="0">
              <a:solidFill>
                <a:sysClr val="windowText" lastClr="000000"/>
              </a:solidFill>
            </a:endParaRPr>
          </a:p>
          <a:p>
            <a:pPr marL="60721">
              <a:spcBef>
                <a:spcPts val="450"/>
              </a:spcBef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     </a:t>
            </a:r>
            <a:r>
              <a:rPr lang="en-US" sz="1400" dirty="0" err="1" smtClean="0">
                <a:solidFill>
                  <a:sysClr val="windowText" lastClr="000000"/>
                </a:solidFill>
              </a:rPr>
              <a:t>Darat</a:t>
            </a:r>
            <a:r>
              <a:rPr lang="en-US" sz="1400" dirty="0" smtClean="0">
                <a:solidFill>
                  <a:sysClr val="windowText" lastClr="000000"/>
                </a:solidFill>
              </a:rPr>
              <a:t> </a:t>
            </a:r>
            <a:r>
              <a:rPr lang="en-US" sz="1400" dirty="0">
                <a:solidFill>
                  <a:sysClr val="windowText" lastClr="000000"/>
                </a:solidFill>
              </a:rPr>
              <a:t>: </a:t>
            </a:r>
            <a:r>
              <a:rPr lang="en-US" sz="1400" dirty="0" err="1">
                <a:solidFill>
                  <a:sysClr val="windowText" lastClr="000000"/>
                </a:solidFill>
              </a:rPr>
              <a:t>Rp</a:t>
            </a:r>
            <a:r>
              <a:rPr lang="en-US" sz="1400" dirty="0">
                <a:solidFill>
                  <a:sysClr val="windowText" lastClr="000000"/>
                </a:solidFill>
              </a:rPr>
              <a:t> 1.300.000,-</a:t>
            </a:r>
          </a:p>
          <a:p>
            <a:pPr marL="60721">
              <a:spcBef>
                <a:spcPts val="450"/>
              </a:spcBef>
              <a:defRPr/>
            </a:pPr>
            <a:r>
              <a:rPr lang="en-US" sz="1400" dirty="0" smtClean="0">
                <a:solidFill>
                  <a:sysClr val="windowText" lastClr="000000"/>
                </a:solidFill>
              </a:rPr>
              <a:t>     </a:t>
            </a:r>
            <a:r>
              <a:rPr lang="en-US" sz="1400" dirty="0" err="1">
                <a:solidFill>
                  <a:sysClr val="windowText" lastClr="000000"/>
                </a:solidFill>
              </a:rPr>
              <a:t>Laut</a:t>
            </a:r>
            <a:r>
              <a:rPr lang="en-US" sz="1400" dirty="0">
                <a:solidFill>
                  <a:sysClr val="windowText" lastClr="000000"/>
                </a:solidFill>
              </a:rPr>
              <a:t> : </a:t>
            </a:r>
            <a:r>
              <a:rPr lang="en-US" sz="1400" dirty="0" err="1">
                <a:solidFill>
                  <a:sysClr val="windowText" lastClr="000000"/>
                </a:solidFill>
              </a:rPr>
              <a:t>Rp</a:t>
            </a:r>
            <a:r>
              <a:rPr lang="en-US" sz="1400" dirty="0">
                <a:solidFill>
                  <a:sysClr val="windowText" lastClr="000000"/>
                </a:solidFill>
              </a:rPr>
              <a:t> 1.950.000,-</a:t>
            </a:r>
          </a:p>
          <a:p>
            <a:pPr marL="60721">
              <a:spcBef>
                <a:spcPts val="450"/>
              </a:spcBef>
              <a:defRPr/>
            </a:pPr>
            <a:r>
              <a:rPr lang="en-US" sz="1400" dirty="0">
                <a:solidFill>
                  <a:sysClr val="windowText" lastClr="000000"/>
                </a:solidFill>
              </a:rPr>
              <a:t>   </a:t>
            </a:r>
            <a:r>
              <a:rPr lang="en-US" sz="1400" dirty="0" smtClean="0">
                <a:solidFill>
                  <a:sysClr val="windowText" lastClr="000000"/>
                </a:solidFill>
              </a:rPr>
              <a:t>  </a:t>
            </a:r>
            <a:r>
              <a:rPr lang="en-US" sz="1400" dirty="0" err="1">
                <a:solidFill>
                  <a:sysClr val="windowText" lastClr="000000"/>
                </a:solidFill>
              </a:rPr>
              <a:t>Udara</a:t>
            </a:r>
            <a:r>
              <a:rPr lang="en-US" sz="1400" dirty="0">
                <a:solidFill>
                  <a:sysClr val="windowText" lastClr="000000"/>
                </a:solidFill>
              </a:rPr>
              <a:t> : </a:t>
            </a:r>
            <a:r>
              <a:rPr lang="en-US" sz="1400" dirty="0" err="1">
                <a:solidFill>
                  <a:sysClr val="windowText" lastClr="000000"/>
                </a:solidFill>
              </a:rPr>
              <a:t>Rp</a:t>
            </a:r>
            <a:r>
              <a:rPr lang="en-US" sz="1400" dirty="0">
                <a:solidFill>
                  <a:sysClr val="windowText" lastClr="000000"/>
                </a:solidFill>
              </a:rPr>
              <a:t> 3.250.000</a:t>
            </a:r>
            <a:r>
              <a:rPr lang="en-US" sz="1200" dirty="0">
                <a:solidFill>
                  <a:sysClr val="windowText" lastClr="000000"/>
                </a:solidFill>
              </a:rPr>
              <a:t>,-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74301" y="4336250"/>
            <a:ext cx="47126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AutoNum type="arabicPeriod" startAt="2"/>
            </a:pPr>
            <a:r>
              <a:rPr lang="en-AU" sz="1300" dirty="0" smtClean="0"/>
              <a:t> </a:t>
            </a:r>
            <a:r>
              <a:rPr lang="en-AU" sz="1400" dirty="0" err="1" smtClean="0"/>
              <a:t>Cacat</a:t>
            </a:r>
            <a:r>
              <a:rPr lang="en-AU" sz="1400" dirty="0" smtClean="0"/>
              <a:t> </a:t>
            </a:r>
            <a:r>
              <a:rPr lang="en-AU" sz="1400" dirty="0" err="1" smtClean="0"/>
              <a:t>Sebagian</a:t>
            </a:r>
            <a:r>
              <a:rPr lang="en-AU" sz="1400" dirty="0" smtClean="0"/>
              <a:t> </a:t>
            </a:r>
            <a:r>
              <a:rPr lang="en-AU" sz="1400" dirty="0" err="1" smtClean="0"/>
              <a:t>Anatomis</a:t>
            </a:r>
            <a:r>
              <a:rPr lang="en-AU" sz="1400" dirty="0" smtClean="0"/>
              <a:t> % </a:t>
            </a:r>
            <a:r>
              <a:rPr lang="en-AU" sz="1400" dirty="0" err="1" smtClean="0"/>
              <a:t>Tabel</a:t>
            </a:r>
            <a:r>
              <a:rPr lang="en-AU" sz="1400" dirty="0" smtClean="0"/>
              <a:t> X 80 </a:t>
            </a:r>
            <a:r>
              <a:rPr lang="en-AU" sz="1400" dirty="0" err="1" smtClean="0"/>
              <a:t>Gaji</a:t>
            </a:r>
            <a:endParaRPr lang="en-AU" sz="1400" dirty="0" smtClean="0"/>
          </a:p>
          <a:p>
            <a:pPr marL="263525" indent="-263525">
              <a:buAutoNum type="arabicPeriod" startAt="2"/>
            </a:pPr>
            <a:r>
              <a:rPr lang="en-AU" sz="1400" dirty="0" smtClean="0"/>
              <a:t> </a:t>
            </a:r>
            <a:r>
              <a:rPr lang="en-AU" sz="1400" dirty="0" err="1" smtClean="0"/>
              <a:t>Cacat</a:t>
            </a:r>
            <a:r>
              <a:rPr lang="en-AU" sz="1400" dirty="0" smtClean="0"/>
              <a:t> </a:t>
            </a:r>
            <a:r>
              <a:rPr lang="en-AU" sz="1400" dirty="0" err="1" smtClean="0"/>
              <a:t>Sebagian</a:t>
            </a:r>
            <a:r>
              <a:rPr lang="en-AU" sz="1400" dirty="0" smtClean="0"/>
              <a:t> </a:t>
            </a:r>
            <a:r>
              <a:rPr lang="en-AU" sz="1400" dirty="0" err="1" smtClean="0"/>
              <a:t>Fungsi</a:t>
            </a:r>
            <a:endParaRPr lang="en-AU" sz="1400" dirty="0" smtClean="0"/>
          </a:p>
          <a:p>
            <a:r>
              <a:rPr lang="en-AU" sz="1400" dirty="0"/>
              <a:t> </a:t>
            </a:r>
            <a:r>
              <a:rPr lang="en-AU" sz="1400" dirty="0" smtClean="0"/>
              <a:t>     % </a:t>
            </a:r>
            <a:r>
              <a:rPr lang="en-AU" sz="1400" dirty="0" err="1" smtClean="0"/>
              <a:t>Penurunan</a:t>
            </a:r>
            <a:r>
              <a:rPr lang="en-AU" sz="1400" dirty="0" smtClean="0"/>
              <a:t> </a:t>
            </a:r>
            <a:r>
              <a:rPr lang="en-AU" sz="1400" dirty="0" err="1" smtClean="0"/>
              <a:t>fungsi</a:t>
            </a:r>
            <a:r>
              <a:rPr lang="en-AU" sz="1400" dirty="0" smtClean="0"/>
              <a:t> X % </a:t>
            </a:r>
            <a:r>
              <a:rPr lang="en-AU" sz="1400" dirty="0" err="1" smtClean="0"/>
              <a:t>Tabel</a:t>
            </a:r>
            <a:r>
              <a:rPr lang="en-AU" sz="1400" dirty="0" smtClean="0"/>
              <a:t> X 80 </a:t>
            </a:r>
            <a:r>
              <a:rPr lang="en-AU" sz="1400" dirty="0" err="1" smtClean="0"/>
              <a:t>Gaji</a:t>
            </a:r>
            <a:endParaRPr lang="en-AU" sz="1400" dirty="0" smtClean="0"/>
          </a:p>
          <a:p>
            <a:pPr marL="263525" indent="-263525">
              <a:buAutoNum type="arabicPeriod" startAt="4"/>
            </a:pPr>
            <a:r>
              <a:rPr lang="en-AU" sz="1400" dirty="0" smtClean="0"/>
              <a:t> </a:t>
            </a:r>
            <a:r>
              <a:rPr lang="en-AU" sz="1400" dirty="0" err="1" smtClean="0"/>
              <a:t>Cacat</a:t>
            </a:r>
            <a:r>
              <a:rPr lang="en-AU" sz="1400" dirty="0" smtClean="0"/>
              <a:t> Total </a:t>
            </a:r>
            <a:r>
              <a:rPr lang="en-AU" sz="1400" dirty="0" err="1" smtClean="0"/>
              <a:t>Tetap</a:t>
            </a:r>
            <a:endParaRPr lang="en-AU" sz="1400" dirty="0" smtClean="0"/>
          </a:p>
          <a:p>
            <a:r>
              <a:rPr lang="en-AU" sz="1400" dirty="0"/>
              <a:t> </a:t>
            </a:r>
            <a:r>
              <a:rPr lang="en-AU" sz="1400" dirty="0" smtClean="0"/>
              <a:t>      </a:t>
            </a:r>
            <a:r>
              <a:rPr lang="en-AU" sz="1400" dirty="0" err="1" smtClean="0"/>
              <a:t>Santunan</a:t>
            </a:r>
            <a:r>
              <a:rPr lang="en-AU" sz="1400" dirty="0" smtClean="0"/>
              <a:t> </a:t>
            </a:r>
            <a:r>
              <a:rPr lang="en-AU" sz="1400" dirty="0" err="1" smtClean="0"/>
              <a:t>Sekaligus</a:t>
            </a:r>
            <a:r>
              <a:rPr lang="en-AU" sz="1400" dirty="0" smtClean="0"/>
              <a:t> 70% X 80 </a:t>
            </a:r>
            <a:r>
              <a:rPr lang="en-AU" sz="1400" dirty="0" err="1" smtClean="0"/>
              <a:t>Gaji</a:t>
            </a:r>
            <a:endParaRPr lang="en-AU" sz="1400" dirty="0" smtClean="0"/>
          </a:p>
          <a:p>
            <a:r>
              <a:rPr lang="en-AU" sz="1400" dirty="0"/>
              <a:t> </a:t>
            </a:r>
            <a:r>
              <a:rPr lang="en-AU" sz="1400" dirty="0" smtClean="0"/>
              <a:t>      </a:t>
            </a:r>
            <a:r>
              <a:rPr lang="en-AU" sz="1400" dirty="0" err="1" smtClean="0"/>
              <a:t>Santunan</a:t>
            </a:r>
            <a:r>
              <a:rPr lang="en-AU" sz="1400" dirty="0" smtClean="0"/>
              <a:t> </a:t>
            </a:r>
            <a:r>
              <a:rPr lang="en-AU" sz="1400" dirty="0" err="1" smtClean="0"/>
              <a:t>Berkala</a:t>
            </a:r>
            <a:r>
              <a:rPr lang="en-AU" sz="1400" dirty="0" smtClean="0"/>
              <a:t> </a:t>
            </a:r>
            <a:r>
              <a:rPr lang="en-AU" sz="1400" dirty="0" err="1" smtClean="0"/>
              <a:t>Rp</a:t>
            </a:r>
            <a:r>
              <a:rPr lang="en-AU" sz="1400" dirty="0" smtClean="0"/>
              <a:t> 250.000 X 24 </a:t>
            </a:r>
            <a:r>
              <a:rPr lang="en-AU" sz="1400" dirty="0" err="1" smtClean="0"/>
              <a:t>Bulan</a:t>
            </a:r>
            <a:endParaRPr lang="en-AU" sz="1400" dirty="0" smtClean="0"/>
          </a:p>
          <a:p>
            <a:r>
              <a:rPr lang="en-AU" sz="1400" dirty="0" smtClean="0"/>
              <a:t>5.    </a:t>
            </a:r>
            <a:r>
              <a:rPr lang="en-AU" sz="1400" dirty="0" err="1" smtClean="0"/>
              <a:t>Pensiun</a:t>
            </a:r>
            <a:r>
              <a:rPr lang="en-AU" sz="1400" dirty="0" smtClean="0"/>
              <a:t> </a:t>
            </a:r>
            <a:r>
              <a:rPr lang="en-AU" sz="1400" dirty="0" err="1" smtClean="0"/>
              <a:t>Karena</a:t>
            </a:r>
            <a:r>
              <a:rPr lang="en-AU" sz="1400" dirty="0" smtClean="0"/>
              <a:t> </a:t>
            </a:r>
            <a:r>
              <a:rPr lang="en-AU" sz="1400" dirty="0" err="1" smtClean="0"/>
              <a:t>Cacat</a:t>
            </a:r>
            <a:endParaRPr lang="en-AU" sz="1400" dirty="0" smtClean="0"/>
          </a:p>
          <a:p>
            <a:r>
              <a:rPr lang="en-AU" sz="1400" dirty="0"/>
              <a:t> </a:t>
            </a:r>
            <a:r>
              <a:rPr lang="en-AU" sz="1400" dirty="0" smtClean="0"/>
              <a:t>      % X </a:t>
            </a:r>
            <a:r>
              <a:rPr lang="en-AU" sz="1400" dirty="0" err="1" smtClean="0"/>
              <a:t>Gaji</a:t>
            </a:r>
            <a:r>
              <a:rPr lang="en-AU" sz="1400" dirty="0" smtClean="0"/>
              <a:t> </a:t>
            </a:r>
            <a:r>
              <a:rPr lang="en-AU" sz="1400" dirty="0" err="1" smtClean="0"/>
              <a:t>atas</a:t>
            </a:r>
            <a:r>
              <a:rPr lang="en-AU" sz="1400" dirty="0" smtClean="0"/>
              <a:t> </a:t>
            </a:r>
            <a:r>
              <a:rPr lang="en-AU" sz="1400" dirty="0" err="1" smtClean="0"/>
              <a:t>berkurangnya</a:t>
            </a:r>
            <a:r>
              <a:rPr lang="en-AU" sz="1400" dirty="0" smtClean="0"/>
              <a:t> </a:t>
            </a:r>
            <a:r>
              <a:rPr lang="en-AU" sz="1400" dirty="0" err="1" smtClean="0"/>
              <a:t>fungsi</a:t>
            </a:r>
            <a:r>
              <a:rPr lang="en-AU" sz="1400" dirty="0" smtClean="0"/>
              <a:t> organ </a:t>
            </a:r>
          </a:p>
          <a:p>
            <a:r>
              <a:rPr lang="en-AU" sz="1400" dirty="0"/>
              <a:t> </a:t>
            </a:r>
            <a:r>
              <a:rPr lang="en-AU" sz="1400" dirty="0" smtClean="0"/>
              <a:t>      </a:t>
            </a:r>
            <a:r>
              <a:rPr lang="en-AU" sz="1400" dirty="0" err="1" smtClean="0"/>
              <a:t>Maks</a:t>
            </a:r>
            <a:r>
              <a:rPr lang="en-AU" sz="1400" dirty="0" smtClean="0"/>
              <a:t> 70%</a:t>
            </a:r>
          </a:p>
        </p:txBody>
      </p:sp>
    </p:spTree>
    <p:extLst>
      <p:ext uri="{BB962C8B-B14F-4D97-AF65-F5344CB8AC3E}">
        <p14:creationId xmlns:p14="http://schemas.microsoft.com/office/powerpoint/2010/main" val="3720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AAB88-B798-4AE6-9BB4-E2C2A3E5AC1D}" type="slidenum">
              <a:rPr lang="id-ID" smtClean="0"/>
              <a:pPr>
                <a:defRPr/>
              </a:pPr>
              <a:t>9</a:t>
            </a:fld>
            <a:endParaRPr lang="id-ID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2" t="12219" r="26586" b="6316"/>
          <a:stretch/>
        </p:blipFill>
        <p:spPr>
          <a:xfrm>
            <a:off x="0" y="-17377"/>
            <a:ext cx="2938456" cy="6721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473" y="4653136"/>
            <a:ext cx="2957073" cy="2066104"/>
          </a:xfrm>
          <a:prstGeom prst="rect">
            <a:avLst/>
          </a:prstGeom>
          <a:solidFill>
            <a:srgbClr val="0070C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97" tIns="121899" rIns="243797" bIns="121899" anchor="ctr"/>
          <a:lstStyle/>
          <a:p>
            <a:pPr algn="ctr"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4657757"/>
            <a:ext cx="2738120" cy="50405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2600" b="1" dirty="0" err="1" smtClean="0">
                <a:solidFill>
                  <a:schemeClr val="bg1"/>
                </a:solidFill>
                <a:cs typeface="Aparajita" pitchFamily="34" charset="0"/>
              </a:rPr>
              <a:t>Jaminan</a:t>
            </a:r>
            <a:r>
              <a:rPr lang="en-US" sz="2600" b="1" dirty="0" smtClean="0">
                <a:solidFill>
                  <a:schemeClr val="bg1"/>
                </a:solidFill>
                <a:cs typeface="Aparajita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cs typeface="Aparajita" pitchFamily="34" charset="0"/>
              </a:rPr>
              <a:t>Kecelakaan</a:t>
            </a:r>
            <a:r>
              <a:rPr lang="en-US" sz="2600" b="1" dirty="0" smtClean="0">
                <a:solidFill>
                  <a:schemeClr val="bg1"/>
                </a:solidFill>
                <a:cs typeface="Aparajita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cs typeface="Aparajita" pitchFamily="34" charset="0"/>
              </a:rPr>
              <a:t>Kerja</a:t>
            </a:r>
            <a:endParaRPr lang="id-ID" sz="2600" b="1" dirty="0" smtClean="0">
              <a:solidFill>
                <a:schemeClr val="bg1"/>
              </a:solidFill>
              <a:cs typeface="Aparajita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5548846"/>
            <a:ext cx="2919624" cy="122413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1600" dirty="0">
                <a:solidFill>
                  <a:schemeClr val="bg1"/>
                </a:solidFill>
              </a:rPr>
              <a:t>perlindungan atas risiko Kecelakaan Kerja atau penyakit akibat kerja berupa perawatan, santunan dan tunjangan cacat.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90056" y="332656"/>
            <a:ext cx="4293515" cy="337331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en-US" sz="2400" b="1" dirty="0" err="1" smtClean="0">
                <a:solidFill>
                  <a:srgbClr val="002060"/>
                </a:solidFill>
              </a:rPr>
              <a:t>Manfaat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18959" y="878510"/>
            <a:ext cx="4835707" cy="332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Font typeface="+mj-lt"/>
              <a:buAutoNum type="arabicPeriod" startAt="6"/>
            </a:pPr>
            <a:r>
              <a:rPr lang="en-AU" sz="1600" dirty="0" err="1"/>
              <a:t>Biaya</a:t>
            </a:r>
            <a:r>
              <a:rPr lang="en-AU" sz="1600" dirty="0"/>
              <a:t> </a:t>
            </a:r>
            <a:r>
              <a:rPr lang="en-AU" sz="1600" dirty="0" err="1"/>
              <a:t>Pengobatan</a:t>
            </a:r>
            <a:r>
              <a:rPr lang="en-AU" sz="1600" dirty="0"/>
              <a:t> </a:t>
            </a:r>
            <a:r>
              <a:rPr lang="en-AU" sz="1600" dirty="0" err="1"/>
              <a:t>Sampai</a:t>
            </a:r>
            <a:r>
              <a:rPr lang="en-AU" sz="1600" dirty="0"/>
              <a:t> </a:t>
            </a:r>
            <a:r>
              <a:rPr lang="en-AU" sz="1600" dirty="0" err="1" smtClean="0"/>
              <a:t>Sembuh</a:t>
            </a:r>
            <a:endParaRPr lang="en-AU" sz="1600" dirty="0" smtClean="0"/>
          </a:p>
          <a:p>
            <a:pPr marL="342900" indent="-342900">
              <a:spcBef>
                <a:spcPts val="1000"/>
              </a:spcBef>
              <a:buFont typeface="+mj-lt"/>
              <a:buAutoNum type="arabicPeriod" startAt="6"/>
            </a:pPr>
            <a:r>
              <a:rPr lang="en-AU" sz="1600" dirty="0" err="1"/>
              <a:t>Santunan</a:t>
            </a:r>
            <a:r>
              <a:rPr lang="en-AU" sz="1600" dirty="0"/>
              <a:t> STMB : 100% </a:t>
            </a:r>
            <a:r>
              <a:rPr lang="en-AU" sz="1600" dirty="0" err="1"/>
              <a:t>Gaji</a:t>
            </a:r>
            <a:r>
              <a:rPr lang="en-AU" sz="1600" dirty="0"/>
              <a:t> ( </a:t>
            </a:r>
            <a:r>
              <a:rPr lang="en-AU" sz="1600" dirty="0" err="1"/>
              <a:t>Dievaluasi</a:t>
            </a:r>
            <a:r>
              <a:rPr lang="en-AU" sz="1600" dirty="0"/>
              <a:t> per 6 </a:t>
            </a:r>
            <a:r>
              <a:rPr lang="en-AU" sz="1600" dirty="0" err="1"/>
              <a:t>bulan</a:t>
            </a:r>
            <a:r>
              <a:rPr lang="en-AU" sz="1600" dirty="0"/>
              <a:t>)</a:t>
            </a:r>
          </a:p>
          <a:p>
            <a:pPr marL="342900" indent="-342900">
              <a:spcBef>
                <a:spcPts val="1000"/>
              </a:spcBef>
              <a:buFont typeface="+mj-lt"/>
              <a:buAutoNum type="arabicPeriod" startAt="6"/>
            </a:pPr>
            <a:r>
              <a:rPr lang="en-AU" sz="1600" dirty="0" err="1"/>
              <a:t>Biaya</a:t>
            </a:r>
            <a:r>
              <a:rPr lang="en-AU" sz="1600" dirty="0"/>
              <a:t> </a:t>
            </a:r>
            <a:r>
              <a:rPr lang="en-AU" sz="1600" dirty="0" err="1"/>
              <a:t>Rehabilitasi</a:t>
            </a:r>
            <a:r>
              <a:rPr lang="en-AU" sz="1600" dirty="0"/>
              <a:t> </a:t>
            </a:r>
            <a:r>
              <a:rPr lang="en-AU" sz="1600" dirty="0" err="1"/>
              <a:t>Medik</a:t>
            </a:r>
            <a:r>
              <a:rPr lang="en-AU" sz="1600" dirty="0"/>
              <a:t> : </a:t>
            </a:r>
            <a:r>
              <a:rPr lang="en-AU" sz="1600" dirty="0" err="1"/>
              <a:t>Rp</a:t>
            </a:r>
            <a:r>
              <a:rPr lang="en-AU" sz="1600" dirty="0"/>
              <a:t> 2.6 </a:t>
            </a:r>
            <a:r>
              <a:rPr lang="en-AU" sz="1600" dirty="0" err="1"/>
              <a:t>Jt</a:t>
            </a:r>
            <a:endParaRPr lang="en-AU" sz="1600" dirty="0"/>
          </a:p>
          <a:p>
            <a:pPr marL="342900" indent="-342900">
              <a:spcBef>
                <a:spcPts val="1000"/>
              </a:spcBef>
              <a:buFont typeface="+mj-lt"/>
              <a:buAutoNum type="arabicPeriod" startAt="6"/>
            </a:pPr>
            <a:r>
              <a:rPr lang="en-AU" sz="1600" dirty="0" err="1"/>
              <a:t>Biaya</a:t>
            </a:r>
            <a:r>
              <a:rPr lang="en-AU" sz="1600" dirty="0"/>
              <a:t> </a:t>
            </a:r>
            <a:r>
              <a:rPr lang="en-AU" sz="1600" dirty="0" err="1"/>
              <a:t>Penggantian</a:t>
            </a:r>
            <a:r>
              <a:rPr lang="en-AU" sz="1600" dirty="0"/>
              <a:t> Gigi : </a:t>
            </a:r>
            <a:r>
              <a:rPr lang="en-AU" sz="1600" dirty="0" err="1"/>
              <a:t>Rp</a:t>
            </a:r>
            <a:r>
              <a:rPr lang="en-AU" sz="1600" dirty="0"/>
              <a:t> 3.9 </a:t>
            </a:r>
            <a:r>
              <a:rPr lang="en-AU" sz="1600" dirty="0" err="1"/>
              <a:t>Jt</a:t>
            </a:r>
            <a:endParaRPr lang="en-AU" sz="1600" dirty="0"/>
          </a:p>
          <a:p>
            <a:pPr marL="342900" indent="-342900">
              <a:spcBef>
                <a:spcPts val="1000"/>
              </a:spcBef>
              <a:buFont typeface="+mj-lt"/>
              <a:buAutoNum type="arabicPeriod" startAt="6"/>
            </a:pPr>
            <a:r>
              <a:rPr lang="en-AU" sz="1600" dirty="0" err="1"/>
              <a:t>Santunan</a:t>
            </a:r>
            <a:r>
              <a:rPr lang="en-AU" sz="1600" dirty="0"/>
              <a:t> </a:t>
            </a:r>
            <a:r>
              <a:rPr lang="en-AU" sz="1600" dirty="0" err="1"/>
              <a:t>Kematian</a:t>
            </a:r>
            <a:r>
              <a:rPr lang="en-AU" sz="1600" dirty="0"/>
              <a:t> </a:t>
            </a:r>
            <a:r>
              <a:rPr lang="en-AU" sz="1600" dirty="0" err="1"/>
              <a:t>Kerja</a:t>
            </a:r>
            <a:r>
              <a:rPr lang="en-AU" sz="1600" dirty="0"/>
              <a:t> 60% X 80 </a:t>
            </a:r>
            <a:r>
              <a:rPr lang="en-AU" sz="1600" dirty="0" err="1"/>
              <a:t>Gaji</a:t>
            </a:r>
            <a:endParaRPr lang="en-AU" sz="1600" dirty="0"/>
          </a:p>
          <a:p>
            <a:pPr marL="342900" indent="-342900">
              <a:spcBef>
                <a:spcPts val="1000"/>
              </a:spcBef>
              <a:buFont typeface="+mj-lt"/>
              <a:buAutoNum type="arabicPeriod" startAt="6"/>
            </a:pPr>
            <a:r>
              <a:rPr lang="en-AU" sz="1600" dirty="0" err="1"/>
              <a:t>Uang</a:t>
            </a:r>
            <a:r>
              <a:rPr lang="en-AU" sz="1600" dirty="0"/>
              <a:t> </a:t>
            </a:r>
            <a:r>
              <a:rPr lang="en-AU" sz="1600" dirty="0" err="1"/>
              <a:t>Duka</a:t>
            </a:r>
            <a:r>
              <a:rPr lang="en-AU" sz="1600" dirty="0"/>
              <a:t> </a:t>
            </a:r>
            <a:r>
              <a:rPr lang="en-AU" sz="1600" dirty="0" err="1"/>
              <a:t>Tewas</a:t>
            </a:r>
            <a:r>
              <a:rPr lang="en-AU" sz="1600" dirty="0"/>
              <a:t> 6 X </a:t>
            </a:r>
            <a:r>
              <a:rPr lang="en-AU" sz="1600" dirty="0" err="1"/>
              <a:t>Gaji</a:t>
            </a:r>
            <a:endParaRPr lang="en-AU" sz="1600" dirty="0"/>
          </a:p>
          <a:p>
            <a:pPr marL="342900" indent="-342900">
              <a:spcBef>
                <a:spcPts val="1000"/>
              </a:spcBef>
              <a:buFont typeface="+mj-lt"/>
              <a:buAutoNum type="arabicPeriod" startAt="6"/>
            </a:pPr>
            <a:r>
              <a:rPr lang="en-AU" sz="1600" dirty="0" err="1"/>
              <a:t>Biaya</a:t>
            </a:r>
            <a:r>
              <a:rPr lang="en-AU" sz="1600" dirty="0"/>
              <a:t> </a:t>
            </a:r>
            <a:r>
              <a:rPr lang="en-AU" sz="1600" dirty="0" err="1"/>
              <a:t>Pemakaman</a:t>
            </a:r>
            <a:r>
              <a:rPr lang="en-AU" sz="1600" dirty="0"/>
              <a:t> 10 </a:t>
            </a:r>
            <a:r>
              <a:rPr lang="en-AU" sz="1600" dirty="0" err="1"/>
              <a:t>Jt</a:t>
            </a:r>
            <a:endParaRPr lang="en-AU" sz="1600" dirty="0"/>
          </a:p>
          <a:p>
            <a:pPr marL="342900" indent="-342900">
              <a:spcBef>
                <a:spcPts val="1000"/>
              </a:spcBef>
              <a:buFont typeface="+mj-lt"/>
              <a:buAutoNum type="arabicPeriod" startAt="6"/>
            </a:pPr>
            <a:r>
              <a:rPr lang="en-AU" sz="1600" dirty="0" err="1" smtClean="0"/>
              <a:t>Beasiswa</a:t>
            </a:r>
            <a:r>
              <a:rPr lang="en-AU" sz="1600" dirty="0" smtClean="0"/>
              <a:t> </a:t>
            </a:r>
            <a:r>
              <a:rPr lang="en-AU" sz="1600" dirty="0"/>
              <a:t>15 </a:t>
            </a:r>
            <a:r>
              <a:rPr lang="en-AU" sz="1600" dirty="0" err="1"/>
              <a:t>sd</a:t>
            </a:r>
            <a:r>
              <a:rPr lang="en-AU" sz="1600" dirty="0"/>
              <a:t> 45 </a:t>
            </a:r>
            <a:r>
              <a:rPr lang="en-AU" sz="1600" dirty="0" err="1" smtClean="0"/>
              <a:t>Jt</a:t>
            </a:r>
            <a:r>
              <a:rPr lang="en-AU" sz="1600" dirty="0" smtClean="0"/>
              <a:t> </a:t>
            </a:r>
            <a:r>
              <a:rPr lang="en-AU" sz="1600" dirty="0" err="1" smtClean="0"/>
              <a:t>untuk</a:t>
            </a:r>
            <a:r>
              <a:rPr lang="en-AU" sz="1600" dirty="0" smtClean="0"/>
              <a:t> 2 orang </a:t>
            </a:r>
            <a:r>
              <a:rPr lang="en-AU" sz="1600" dirty="0" err="1" smtClean="0"/>
              <a:t>anak</a:t>
            </a:r>
            <a:endParaRPr lang="en-A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69979" y="4749293"/>
            <a:ext cx="4212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rgbClr val="FF0000"/>
                </a:solidFill>
              </a:rPr>
              <a:t>Pelayanan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Dukun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Patah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Tulang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atau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Pengobatan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Alternatif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tidak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ditanggung</a:t>
            </a:r>
            <a:r>
              <a:rPr lang="en-AU" dirty="0" smtClean="0">
                <a:solidFill>
                  <a:srgbClr val="FF0000"/>
                </a:solidFill>
              </a:rPr>
              <a:t>.</a:t>
            </a:r>
          </a:p>
          <a:p>
            <a:endParaRPr lang="en-AU" dirty="0" smtClean="0">
              <a:solidFill>
                <a:srgbClr val="FF0000"/>
              </a:solidFill>
            </a:endParaRPr>
          </a:p>
          <a:p>
            <a:r>
              <a:rPr lang="en-AU" dirty="0" err="1">
                <a:solidFill>
                  <a:srgbClr val="FF0000"/>
                </a:solidFill>
              </a:rPr>
              <a:t>Kadaluarsa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Klaim</a:t>
            </a:r>
            <a:r>
              <a:rPr lang="en-AU" dirty="0">
                <a:solidFill>
                  <a:srgbClr val="FF0000"/>
                </a:solidFill>
              </a:rPr>
              <a:t> 2 </a:t>
            </a:r>
            <a:r>
              <a:rPr lang="en-AU" dirty="0" err="1">
                <a:solidFill>
                  <a:srgbClr val="FF0000"/>
                </a:solidFill>
              </a:rPr>
              <a:t>tahun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terhitung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sejak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tanggal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 smtClean="0">
                <a:solidFill>
                  <a:srgbClr val="FF0000"/>
                </a:solidFill>
              </a:rPr>
              <a:t>kejadian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63" y="5084447"/>
            <a:ext cx="928797" cy="92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 Template -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Corporate Template -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rporate Template -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rporate Template -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rporate Template -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rporate Template -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Corporate Template -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Corporate Template -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12186</TotalTime>
  <Words>1483</Words>
  <Application>Microsoft Office PowerPoint</Application>
  <PresentationFormat>A4 Paper (210x297 mm)</PresentationFormat>
  <Paragraphs>391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Corporate Template - 1</vt:lpstr>
      <vt:lpstr>1_Corporate Template - 1</vt:lpstr>
      <vt:lpstr>2_Corporate Template - 1</vt:lpstr>
      <vt:lpstr>3_Corporate Template - 1</vt:lpstr>
      <vt:lpstr>4_Corporate Template - 1</vt:lpstr>
      <vt:lpstr>12_Corporate Template - 1</vt:lpstr>
      <vt:lpstr>8_Corporate Template - 1</vt:lpstr>
      <vt:lpstr>5_Custom Design</vt:lpstr>
      <vt:lpstr>6_Custom Design</vt:lpstr>
      <vt:lpstr>5_Corporate Template - 1</vt:lpstr>
      <vt:lpstr>1_Custom Design</vt:lpstr>
      <vt:lpstr>7_Custom Design</vt:lpstr>
      <vt:lpstr>PowerPoint Presentation</vt:lpstr>
      <vt:lpstr>  SATU TASPEN, UNTUK ASN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KEUNGGULAN UTAMA PROGRAM PENYEDIAAN HUNIAN</vt:lpstr>
      <vt:lpstr>PowerPoint Presentation</vt:lpstr>
      <vt:lpstr>PowerPoint Presentation</vt:lpstr>
      <vt:lpstr>PowerPoint Presentation</vt:lpstr>
      <vt:lpstr>PRODUK TASPEN LIFE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Taspen</dc:creator>
  <cp:lastModifiedBy>User</cp:lastModifiedBy>
  <cp:revision>1147</cp:revision>
  <cp:lastPrinted>2015-11-10T08:29:40Z</cp:lastPrinted>
  <dcterms:created xsi:type="dcterms:W3CDTF">2013-12-20T07:23:53Z</dcterms:created>
  <dcterms:modified xsi:type="dcterms:W3CDTF">2019-04-27T03:08:45Z</dcterms:modified>
</cp:coreProperties>
</file>