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70" r:id="rId3"/>
    <p:sldId id="272" r:id="rId4"/>
    <p:sldId id="273" r:id="rId5"/>
    <p:sldId id="274" r:id="rId6"/>
    <p:sldId id="275" r:id="rId7"/>
    <p:sldId id="267" r:id="rId8"/>
    <p:sldId id="271" r:id="rId9"/>
    <p:sldId id="257" r:id="rId10"/>
    <p:sldId id="258" r:id="rId11"/>
    <p:sldId id="262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CCFFCC"/>
    <a:srgbClr val="CCCCFF"/>
    <a:srgbClr val="008000"/>
    <a:srgbClr val="003300"/>
    <a:srgbClr val="33CC33"/>
    <a:srgbClr val="FF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85E08-8B70-4506-B711-1FA03191E899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99A74-3B73-4EED-BB9C-9D8453624D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07BBC2-AFEC-4F60-A7D4-72C42C60B6E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99A74-3B73-4EED-BB9C-9D8453624D3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45FB2A-94BA-494A-97B5-51D173312311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2BAA523-4EBC-4035-9DA5-3200365B28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571876"/>
            <a:ext cx="7572428" cy="1600200"/>
          </a:xfrm>
        </p:spPr>
        <p:txBody>
          <a:bodyPr anchor="ctr"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PERKA BKN NOMOR 1 TAHUN 2013</a:t>
            </a:r>
          </a:p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TANGGAL 3 JANUARI 2013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PENGHITUNGAN </a:t>
            </a:r>
            <a:br>
              <a:rPr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</a:br>
            <a:r>
              <a:rPr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itchFamily="34" charset="0"/>
              </a:rPr>
              <a:t>PER ASPEK DALAM SKP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008000"/>
                </a:solidFill>
                <a:latin typeface="Arial Rounded MT Bold" pitchFamily="34" charset="0"/>
              </a:rPr>
              <a:t>ASPEK KUALITAS :</a:t>
            </a:r>
            <a:endParaRPr lang="en-US" sz="2800" dirty="0">
              <a:solidFill>
                <a:srgbClr val="008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214422"/>
            <a:ext cx="7915276" cy="140969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anchor="ctr">
            <a:normAutofit/>
          </a:bodyPr>
          <a:lstStyle/>
          <a:p>
            <a:pPr marL="457200" indent="-457200">
              <a:buNone/>
              <a:tabLst>
                <a:tab pos="1620838" algn="l"/>
              </a:tabLst>
            </a:pPr>
            <a:r>
              <a:rPr lang="en-US" sz="2400" dirty="0" smtClean="0">
                <a:latin typeface="Berlin Sans FB" pitchFamily="34" charset="0"/>
              </a:rPr>
              <a:t>	 	</a:t>
            </a:r>
            <a:r>
              <a:rPr lang="en-US" sz="2400" dirty="0" err="1" smtClean="0">
                <a:latin typeface="Berlin Sans FB" pitchFamily="34" charset="0"/>
              </a:rPr>
              <a:t>Realisasi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Kualitas</a:t>
            </a:r>
            <a:endParaRPr lang="en-US" sz="2400" dirty="0" smtClean="0">
              <a:latin typeface="Berlin Sans FB" pitchFamily="34" charset="0"/>
            </a:endParaRPr>
          </a:p>
          <a:p>
            <a:pPr>
              <a:buNone/>
              <a:tabLst>
                <a:tab pos="1427163" algn="l"/>
                <a:tab pos="4122738" algn="l"/>
                <a:tab pos="4572000" algn="l"/>
              </a:tabLst>
            </a:pPr>
            <a:r>
              <a:rPr lang="en-US" sz="2400" dirty="0" err="1" smtClean="0">
                <a:latin typeface="Berlin Sans FB" pitchFamily="34" charset="0"/>
              </a:rPr>
              <a:t>Rumus</a:t>
            </a:r>
            <a:r>
              <a:rPr lang="en-US" sz="2400" dirty="0" smtClean="0">
                <a:latin typeface="Berlin Sans FB" pitchFamily="34" charset="0"/>
              </a:rPr>
              <a:t> :		X	100</a:t>
            </a:r>
          </a:p>
          <a:p>
            <a:pPr>
              <a:buNone/>
              <a:tabLst>
                <a:tab pos="1620838" algn="l"/>
              </a:tabLst>
            </a:pPr>
            <a:r>
              <a:rPr lang="en-US" sz="2400" dirty="0" smtClean="0">
                <a:latin typeface="Berlin Sans FB" pitchFamily="34" charset="0"/>
              </a:rPr>
              <a:t>		Target </a:t>
            </a:r>
            <a:r>
              <a:rPr lang="en-US" sz="2400" dirty="0" err="1" smtClean="0">
                <a:latin typeface="Berlin Sans FB" pitchFamily="34" charset="0"/>
              </a:rPr>
              <a:t>Kualitas</a:t>
            </a:r>
            <a:endParaRPr lang="en-US" sz="2400" dirty="0" smtClean="0">
              <a:latin typeface="Berlin Sans FB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357422" y="1928802"/>
            <a:ext cx="235745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714348" y="2857496"/>
            <a:ext cx="8058152" cy="14287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1620838" algn="l"/>
              </a:tabLst>
              <a:defRPr/>
            </a:pPr>
            <a:r>
              <a:rPr lang="en-US" sz="2400" dirty="0" err="1" smtClean="0">
                <a:latin typeface="Berlin Sans FB" pitchFamily="34" charset="0"/>
              </a:rPr>
              <a:t>Contoh</a:t>
            </a:r>
            <a:r>
              <a:rPr lang="en-US" sz="2400" dirty="0" smtClean="0">
                <a:latin typeface="Berlin Sans FB" pitchFamily="34" charset="0"/>
              </a:rPr>
              <a:t> 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tabLst>
                <a:tab pos="1620838" algn="l"/>
                <a:tab pos="3673475" algn="l"/>
                <a:tab pos="40433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Target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Kualitas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(TK)</a:t>
            </a:r>
            <a:r>
              <a:rPr lang="en-US" sz="2400" dirty="0" smtClean="0">
                <a:latin typeface="Berlin Sans FB" pitchFamily="34" charset="0"/>
              </a:rPr>
              <a:t> 	= 	100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tabLst>
                <a:tab pos="3048000" algn="l"/>
                <a:tab pos="3673475" algn="l"/>
                <a:tab pos="40433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Realisasi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Kualitas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(RK)	=	  85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14348" y="5000636"/>
            <a:ext cx="7929618" cy="13382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vert="horz" anchor="ctr">
            <a:normAutofit fontScale="92500" lnSpcReduction="20000"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801688" algn="l"/>
                <a:tab pos="2070100" algn="l"/>
              </a:tabLst>
              <a:defRPr/>
            </a:pPr>
            <a:r>
              <a:rPr lang="en-US" sz="2400" dirty="0">
                <a:latin typeface="Berlin Sans FB" pitchFamily="34" charset="0"/>
              </a:rPr>
              <a:t>	</a:t>
            </a:r>
            <a:r>
              <a:rPr lang="en-US" sz="2400" dirty="0" smtClean="0">
                <a:latin typeface="Berlin Sans FB" pitchFamily="34" charset="0"/>
              </a:rPr>
              <a:t>	</a:t>
            </a:r>
          </a:p>
          <a:p>
            <a:pPr marL="722313" marR="0" lvl="0" indent="-722313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801688" algn="l"/>
                <a:tab pos="20701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	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85 (TK)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tabLst>
                <a:tab pos="2070100" algn="l"/>
                <a:tab pos="2951163" algn="l"/>
                <a:tab pos="3144838" algn="l"/>
                <a:tab pos="3497263" algn="l"/>
                <a:tab pos="3849688" algn="l"/>
                <a:tab pos="5118100" algn="l"/>
              </a:tabLst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600" dirty="0" smtClean="0">
                <a:latin typeface="Berlin Sans FB" pitchFamily="34" charset="0"/>
              </a:rPr>
              <a:t>X 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100		=	85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>
                <a:tab pos="722313" algn="l"/>
                <a:tab pos="2774950" algn="l"/>
                <a:tab pos="3144838" algn="l"/>
                <a:tab pos="3321050" algn="l"/>
                <a:tab pos="5118100" algn="l"/>
              </a:tabLst>
              <a:defRPr/>
            </a:pPr>
            <a:r>
              <a:rPr lang="en-US" sz="2600" dirty="0">
                <a:latin typeface="Berlin Sans FB" pitchFamily="34" charset="0"/>
              </a:rPr>
              <a:t>	</a:t>
            </a:r>
            <a:r>
              <a:rPr lang="en-US" sz="2600" dirty="0" smtClean="0">
                <a:latin typeface="Berlin Sans FB" pitchFamily="34" charset="0"/>
              </a:rPr>
              <a:t>	100 (RK)			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801688" algn="l"/>
              </a:tabLst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142976" y="5643578"/>
            <a:ext cx="157163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714316" y="4357694"/>
            <a:ext cx="8429684" cy="64294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1620838" algn="l"/>
              </a:tabLst>
              <a:defRPr/>
            </a:pPr>
            <a:r>
              <a:rPr lang="en-US" sz="2400" dirty="0" err="1" smtClean="0">
                <a:solidFill>
                  <a:srgbClr val="008000"/>
                </a:solidFill>
                <a:latin typeface="Berlin Sans FB" pitchFamily="34" charset="0"/>
              </a:rPr>
              <a:t>Nilai</a:t>
            </a:r>
            <a:r>
              <a:rPr lang="en-US" sz="2400" dirty="0" smtClean="0">
                <a:solidFill>
                  <a:srgbClr val="008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latin typeface="Berlin Sans FB" pitchFamily="34" charset="0"/>
              </a:rPr>
              <a:t>capaian</a:t>
            </a:r>
            <a:r>
              <a:rPr lang="en-US" sz="2400" dirty="0" smtClean="0">
                <a:solidFill>
                  <a:srgbClr val="008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latin typeface="Berlin Sans FB" pitchFamily="34" charset="0"/>
              </a:rPr>
              <a:t>aspek</a:t>
            </a:r>
            <a:r>
              <a:rPr lang="en-US" sz="2400" dirty="0" smtClean="0">
                <a:solidFill>
                  <a:srgbClr val="008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latin typeface="Berlin Sans FB" pitchFamily="34" charset="0"/>
              </a:rPr>
              <a:t>kualitas</a:t>
            </a:r>
            <a:r>
              <a:rPr lang="en-US" sz="2400" dirty="0" smtClean="0">
                <a:solidFill>
                  <a:srgbClr val="008000"/>
                </a:solidFill>
                <a:latin typeface="Berlin Sans FB" pitchFamily="34" charset="0"/>
              </a:rPr>
              <a:t> :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54032"/>
          </a:xfrm>
        </p:spPr>
        <p:txBody>
          <a:bodyPr anchor="ctr">
            <a:normAutofit/>
          </a:bodyPr>
          <a:lstStyle/>
          <a:p>
            <a:r>
              <a:rPr lang="en-US" sz="2800" u="sng" dirty="0" smtClean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rPr>
              <a:t>ASPEK WAKTU :</a:t>
            </a:r>
            <a:endParaRPr lang="en-US" sz="2800" u="sng" dirty="0">
              <a:solidFill>
                <a:schemeClr val="accent1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500306"/>
            <a:ext cx="8572560" cy="157163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anchor="t">
            <a:normAutofit/>
          </a:bodyPr>
          <a:lstStyle/>
          <a:p>
            <a:pPr>
              <a:tabLst>
                <a:tab pos="1427163" algn="l"/>
                <a:tab pos="4122738" algn="l"/>
                <a:tab pos="4572000" algn="l"/>
              </a:tabLst>
            </a:pPr>
            <a:r>
              <a:rPr lang="en-US" sz="2400" dirty="0" err="1" smtClean="0">
                <a:latin typeface="Berlin Sans FB" pitchFamily="34" charset="0"/>
              </a:rPr>
              <a:t>Persentase</a:t>
            </a:r>
            <a:r>
              <a:rPr lang="en-US" sz="2400" dirty="0" smtClean="0">
                <a:latin typeface="Berlin Sans FB" pitchFamily="34" charset="0"/>
              </a:rPr>
              <a:t> Tingkat </a:t>
            </a:r>
            <a:r>
              <a:rPr lang="en-US" sz="2400" dirty="0" err="1" smtClean="0">
                <a:latin typeface="Berlin Sans FB" pitchFamily="34" charset="0"/>
              </a:rPr>
              <a:t>Efisiensi</a:t>
            </a:r>
            <a:r>
              <a:rPr lang="en-US" sz="2400" dirty="0" smtClean="0">
                <a:latin typeface="Berlin Sans FB" pitchFamily="34" charset="0"/>
              </a:rPr>
              <a:t> (PTE) </a:t>
            </a:r>
            <a:r>
              <a:rPr lang="en-US" sz="2400" dirty="0" err="1" smtClean="0">
                <a:latin typeface="Berlin Sans FB" pitchFamily="34" charset="0"/>
              </a:rPr>
              <a:t>Waktu</a:t>
            </a:r>
            <a:r>
              <a:rPr lang="en-US" sz="2400" dirty="0" smtClean="0">
                <a:latin typeface="Berlin Sans FB" pitchFamily="34" charset="0"/>
              </a:rPr>
              <a:t> :</a:t>
            </a:r>
          </a:p>
          <a:p>
            <a:pPr>
              <a:buNone/>
              <a:tabLst>
                <a:tab pos="1427163" algn="l"/>
                <a:tab pos="4122738" algn="l"/>
                <a:tab pos="4572000" algn="l"/>
              </a:tabLst>
            </a:pPr>
            <a:r>
              <a:rPr lang="en-US" sz="2400" dirty="0" smtClean="0">
                <a:latin typeface="Berlin Sans FB" pitchFamily="34" charset="0"/>
              </a:rPr>
              <a:t>		</a:t>
            </a:r>
          </a:p>
          <a:p>
            <a:pPr>
              <a:buNone/>
              <a:tabLst>
                <a:tab pos="1620838" algn="l"/>
              </a:tabLst>
            </a:pPr>
            <a:r>
              <a:rPr lang="en-US" sz="2400" dirty="0" smtClean="0">
                <a:latin typeface="Berlin Sans FB" pitchFamily="34" charset="0"/>
              </a:rPr>
              <a:t>		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7158" y="4214818"/>
            <a:ext cx="8429684" cy="107157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1620838" algn="l"/>
              </a:tabLst>
              <a:defRPr/>
            </a:pP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Karena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PT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Efisiensi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Waktu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≤ 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24 %,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maka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nilai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capaian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aspek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Berlin Sans FB" pitchFamily="34" charset="0"/>
              </a:rPr>
              <a:t>waktu</a:t>
            </a:r>
            <a:r>
              <a:rPr lang="en-US" sz="2400" dirty="0" smtClean="0">
                <a:solidFill>
                  <a:srgbClr val="002060"/>
                </a:solidFill>
                <a:latin typeface="Berlin Sans FB" pitchFamily="34" charset="0"/>
              </a:rPr>
              <a:t> :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erlin Sans FB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28662" y="5143512"/>
            <a:ext cx="7772400" cy="140969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1620838" algn="l"/>
                <a:tab pos="2070100" algn="l"/>
              </a:tabLst>
              <a:defRPr/>
            </a:pPr>
            <a:r>
              <a:rPr lang="en-US" sz="2400" dirty="0">
                <a:latin typeface="Berlin Sans FB" pitchFamily="34" charset="0"/>
              </a:rPr>
              <a:t>	</a:t>
            </a:r>
            <a:r>
              <a:rPr lang="en-US" sz="2000" dirty="0" smtClean="0">
                <a:latin typeface="Berlin Sans FB" pitchFamily="34" charset="0"/>
              </a:rPr>
              <a:t>		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8596" y="857232"/>
            <a:ext cx="8129590" cy="128588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352425" marR="0" lvl="0" indent="-352425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1620838" algn="l"/>
              </a:tabLst>
              <a:defRPr/>
            </a:pPr>
            <a:r>
              <a:rPr lang="en-US" sz="2400" dirty="0" err="1" smtClean="0">
                <a:latin typeface="Berlin Sans FB" pitchFamily="34" charset="0"/>
              </a:rPr>
              <a:t>Contoh</a:t>
            </a:r>
            <a:r>
              <a:rPr lang="en-US" sz="2400" dirty="0" smtClean="0">
                <a:latin typeface="Berlin Sans FB" pitchFamily="34" charset="0"/>
              </a:rPr>
              <a:t> :</a:t>
            </a:r>
          </a:p>
          <a:p>
            <a:pPr marL="352425" marR="0" lvl="0" indent="-352425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tabLst>
                <a:tab pos="2695575" algn="l"/>
                <a:tab pos="322421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</a:t>
            </a:r>
            <a:r>
              <a:rPr lang="en-US" sz="2400" dirty="0" smtClean="0">
                <a:latin typeface="Berlin Sans FB" pitchFamily="34" charset="0"/>
              </a:rPr>
              <a:t>Target </a:t>
            </a:r>
            <a:r>
              <a:rPr lang="en-US" sz="2400" dirty="0" err="1" smtClean="0">
                <a:latin typeface="Berlin Sans FB" pitchFamily="34" charset="0"/>
              </a:rPr>
              <a:t>Waktu</a:t>
            </a:r>
            <a:r>
              <a:rPr lang="en-US" sz="2400" dirty="0" smtClean="0">
                <a:latin typeface="Berlin Sans FB" pitchFamily="34" charset="0"/>
              </a:rPr>
              <a:t> (TW)	=	12 </a:t>
            </a:r>
            <a:r>
              <a:rPr lang="en-US" sz="2400" dirty="0" err="1" smtClean="0">
                <a:latin typeface="Berlin Sans FB" pitchFamily="34" charset="0"/>
              </a:rPr>
              <a:t>bulan</a:t>
            </a:r>
            <a:endParaRPr lang="en-US" sz="2400" dirty="0" smtClean="0">
              <a:latin typeface="Berlin Sans FB" pitchFamily="34" charset="0"/>
            </a:endParaRPr>
          </a:p>
          <a:p>
            <a:pPr marL="352425" marR="0" lvl="0" indent="-352425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tabLst>
                <a:tab pos="1973263" algn="l"/>
                <a:tab pos="2246313" algn="l"/>
                <a:tab pos="2695575" algn="l"/>
                <a:tab pos="322421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Realisasi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Waktu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(RW)	=	12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bulan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14282" y="5143512"/>
            <a:ext cx="8643998" cy="1143008"/>
            <a:chOff x="419393" y="2571744"/>
            <a:chExt cx="5998670" cy="914400"/>
          </a:xfrm>
        </p:grpSpPr>
        <p:sp>
          <p:nvSpPr>
            <p:cNvPr id="18" name="Rectangle 17"/>
            <p:cNvSpPr/>
            <p:nvPr/>
          </p:nvSpPr>
          <p:spPr>
            <a:xfrm>
              <a:off x="419393" y="2571744"/>
              <a:ext cx="5998670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273050">
                <a:defRPr/>
              </a:pPr>
              <a:r>
                <a:rPr lang="id-ID" sz="2400" u="sng" dirty="0" smtClean="0">
                  <a:solidFill>
                    <a:schemeClr val="tx1"/>
                  </a:solidFill>
                  <a:latin typeface="Berlin Sans FB" pitchFamily="34" charset="0"/>
                </a:rPr>
                <a:t>1,76 </a:t>
              </a:r>
              <a:r>
                <a:rPr lang="id-ID" sz="2400" u="sng" dirty="0">
                  <a:solidFill>
                    <a:schemeClr val="tx1"/>
                  </a:solidFill>
                  <a:latin typeface="Berlin Sans FB" pitchFamily="34" charset="0"/>
                </a:rPr>
                <a:t>x </a:t>
              </a:r>
              <a:r>
                <a:rPr lang="en-US" sz="2400" u="sng" dirty="0" smtClean="0">
                  <a:solidFill>
                    <a:schemeClr val="tx1"/>
                  </a:solidFill>
                  <a:latin typeface="Berlin Sans FB" pitchFamily="34" charset="0"/>
                </a:rPr>
                <a:t>12 </a:t>
              </a:r>
              <a:r>
                <a:rPr lang="id-ID" sz="2400" u="sng" dirty="0" smtClean="0">
                  <a:solidFill>
                    <a:schemeClr val="tx1"/>
                  </a:solidFill>
                  <a:latin typeface="Berlin Sans FB" pitchFamily="34" charset="0"/>
                </a:rPr>
                <a:t>(TW</a:t>
              </a:r>
              <a:r>
                <a:rPr lang="id-ID" sz="2400" u="sng" dirty="0">
                  <a:solidFill>
                    <a:schemeClr val="tx1"/>
                  </a:solidFill>
                  <a:latin typeface="Berlin Sans FB" pitchFamily="34" charset="0"/>
                </a:rPr>
                <a:t>) – </a:t>
              </a:r>
              <a:r>
                <a:rPr lang="en-US" sz="2400" u="sng" dirty="0" smtClean="0">
                  <a:solidFill>
                    <a:schemeClr val="tx1"/>
                  </a:solidFill>
                  <a:latin typeface="Berlin Sans FB" pitchFamily="34" charset="0"/>
                </a:rPr>
                <a:t>12 </a:t>
              </a:r>
              <a:r>
                <a:rPr lang="id-ID" sz="2400" u="sng" dirty="0" smtClean="0">
                  <a:solidFill>
                    <a:schemeClr val="tx1"/>
                  </a:solidFill>
                  <a:latin typeface="Berlin Sans FB" pitchFamily="34" charset="0"/>
                </a:rPr>
                <a:t>(RW</a:t>
              </a:r>
              <a:r>
                <a:rPr lang="id-ID" sz="2400" u="sng" dirty="0">
                  <a:solidFill>
                    <a:schemeClr val="tx1"/>
                  </a:solidFill>
                  <a:latin typeface="Berlin Sans FB" pitchFamily="34" charset="0"/>
                </a:rPr>
                <a:t>)</a:t>
              </a:r>
              <a:endParaRPr lang="id-ID" sz="2400" dirty="0">
                <a:solidFill>
                  <a:schemeClr val="tx1"/>
                </a:solidFill>
                <a:latin typeface="Berlin Sans FB" pitchFamily="34" charset="0"/>
              </a:endParaRPr>
            </a:p>
            <a:p>
              <a:pPr>
                <a:defRPr/>
              </a:pPr>
              <a:r>
                <a:rPr lang="en-US" sz="2400" dirty="0">
                  <a:solidFill>
                    <a:schemeClr val="tx1"/>
                  </a:solidFill>
                  <a:latin typeface="Berlin Sans FB" pitchFamily="34" charset="0"/>
                </a:rPr>
                <a:t>            </a:t>
              </a:r>
              <a:r>
                <a:rPr lang="en-US" sz="2400" dirty="0" smtClean="0">
                  <a:solidFill>
                    <a:schemeClr val="tx1"/>
                  </a:solidFill>
                  <a:latin typeface="Berlin Sans FB" pitchFamily="34" charset="0"/>
                </a:rPr>
                <a:t> 12 </a:t>
              </a:r>
              <a:r>
                <a:rPr lang="id-ID" sz="2400" dirty="0" smtClean="0">
                  <a:solidFill>
                    <a:schemeClr val="tx1"/>
                  </a:solidFill>
                  <a:latin typeface="Berlin Sans FB" pitchFamily="34" charset="0"/>
                </a:rPr>
                <a:t>(TW</a:t>
              </a:r>
              <a:r>
                <a:rPr lang="id-ID" sz="2400" dirty="0">
                  <a:solidFill>
                    <a:schemeClr val="tx1"/>
                  </a:solidFill>
                  <a:latin typeface="Berlin Sans FB" pitchFamily="34" charset="0"/>
                </a:rPr>
                <a:t>)</a:t>
              </a:r>
            </a:p>
          </p:txBody>
        </p:sp>
        <p:sp>
          <p:nvSpPr>
            <p:cNvPr id="19" name="TextBox 32"/>
            <p:cNvSpPr txBox="1">
              <a:spLocks noChangeArrowheads="1"/>
            </p:cNvSpPr>
            <p:nvPr/>
          </p:nvSpPr>
          <p:spPr bwMode="auto">
            <a:xfrm>
              <a:off x="2738207" y="2800344"/>
              <a:ext cx="857256" cy="369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latin typeface="Berlin Sans FB" pitchFamily="34" charset="0"/>
                </a:rPr>
                <a:t>x  100</a:t>
              </a:r>
            </a:p>
          </p:txBody>
        </p:sp>
      </p:grpSp>
      <p:grpSp>
        <p:nvGrpSpPr>
          <p:cNvPr id="28" name="Group 40"/>
          <p:cNvGrpSpPr>
            <a:grpSpLocks/>
          </p:cNvGrpSpPr>
          <p:nvPr/>
        </p:nvGrpSpPr>
        <p:grpSpPr bwMode="auto">
          <a:xfrm>
            <a:off x="714348" y="3071810"/>
            <a:ext cx="7215238" cy="914400"/>
            <a:chOff x="797611" y="5668963"/>
            <a:chExt cx="5488901" cy="914400"/>
          </a:xfrm>
        </p:grpSpPr>
        <p:grpSp>
          <p:nvGrpSpPr>
            <p:cNvPr id="29" name="Group 31"/>
            <p:cNvGrpSpPr>
              <a:grpSpLocks/>
            </p:cNvGrpSpPr>
            <p:nvPr/>
          </p:nvGrpSpPr>
          <p:grpSpPr bwMode="auto">
            <a:xfrm>
              <a:off x="797611" y="5668963"/>
              <a:ext cx="5488901" cy="914400"/>
              <a:chOff x="797611" y="5668963"/>
              <a:chExt cx="7162800" cy="9144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797611" y="5668963"/>
                <a:ext cx="7162800" cy="9144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just">
                  <a:tabLst>
                    <a:tab pos="1427163" algn="l"/>
                  </a:tabLst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Berlin Sans FB" pitchFamily="34" charset="0"/>
                  </a:rPr>
                  <a:t>              </a:t>
                </a:r>
                <a:r>
                  <a:rPr lang="id-ID" dirty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  <a:r>
                  <a:rPr lang="en-US" dirty="0">
                    <a:solidFill>
                      <a:schemeClr val="tx1"/>
                    </a:solidFill>
                    <a:latin typeface="Berlin Sans FB" pitchFamily="34" charset="0"/>
                  </a:rPr>
                  <a:t>  	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Berlin Sans FB" pitchFamily="34" charset="0"/>
                  </a:rPr>
                  <a:t>12 </a:t>
                </a:r>
                <a:r>
                  <a:rPr lang="en-US" sz="2000" u="sng" dirty="0" err="1" smtClean="0">
                    <a:solidFill>
                      <a:schemeClr val="tx1"/>
                    </a:solidFill>
                    <a:latin typeface="Berlin Sans FB" pitchFamily="34" charset="0"/>
                  </a:rPr>
                  <a:t>bulan</a:t>
                </a:r>
                <a:r>
                  <a:rPr lang="en-US" sz="2000" u="sng" dirty="0" smtClean="0">
                    <a:solidFill>
                      <a:schemeClr val="tx1"/>
                    </a:solidFill>
                    <a:latin typeface="Berlin Sans FB" pitchFamily="34" charset="0"/>
                  </a:rPr>
                  <a:t> </a:t>
                </a:r>
                <a:r>
                  <a:rPr lang="id-ID" sz="2000" u="sng" dirty="0" smtClean="0">
                    <a:solidFill>
                      <a:schemeClr val="tx1"/>
                    </a:solidFill>
                    <a:latin typeface="Berlin Sans FB" pitchFamily="34" charset="0"/>
                  </a:rPr>
                  <a:t>(RW</a:t>
                </a:r>
                <a:r>
                  <a:rPr lang="id-ID" sz="2000" u="sng" dirty="0">
                    <a:solidFill>
                      <a:schemeClr val="tx1"/>
                    </a:solidFill>
                    <a:latin typeface="Berlin Sans FB" pitchFamily="34" charset="0"/>
                  </a:rPr>
                  <a:t>)</a:t>
                </a:r>
                <a:r>
                  <a:rPr lang="id-ID" sz="2000" dirty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</a:p>
              <a:p>
                <a:pPr algn="just">
                  <a:tabLst>
                    <a:tab pos="1427163" algn="l"/>
                  </a:tabLst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Berlin Sans FB" pitchFamily="34" charset="0"/>
                  </a:rPr>
                  <a:t>    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Berlin Sans FB" pitchFamily="34" charset="0"/>
                  </a:rPr>
                  <a:t>	12 </a:t>
                </a:r>
                <a:r>
                  <a:rPr lang="en-US" sz="2000" dirty="0" err="1" smtClean="0">
                    <a:solidFill>
                      <a:schemeClr val="tx1"/>
                    </a:solidFill>
                    <a:latin typeface="Berlin Sans FB" pitchFamily="34" charset="0"/>
                  </a:rPr>
                  <a:t>bulan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Berlin Sans FB" pitchFamily="34" charset="0"/>
                  </a:rPr>
                  <a:t> </a:t>
                </a:r>
                <a:r>
                  <a:rPr lang="id-ID" sz="2000" dirty="0" smtClean="0">
                    <a:solidFill>
                      <a:schemeClr val="tx1"/>
                    </a:solidFill>
                    <a:latin typeface="Berlin Sans FB" pitchFamily="34" charset="0"/>
                  </a:rPr>
                  <a:t>(TW</a:t>
                </a:r>
                <a:r>
                  <a:rPr lang="id-ID" sz="2000" dirty="0">
                    <a:solidFill>
                      <a:schemeClr val="tx1"/>
                    </a:solidFill>
                    <a:latin typeface="Berlin Sans FB" pitchFamily="34" charset="0"/>
                  </a:rPr>
                  <a:t>)</a:t>
                </a:r>
              </a:p>
            </p:txBody>
          </p:sp>
          <p:sp>
            <p:nvSpPr>
              <p:cNvPr id="33" name="Left Bracket 32"/>
              <p:cNvSpPr/>
              <p:nvPr/>
            </p:nvSpPr>
            <p:spPr bwMode="auto">
              <a:xfrm>
                <a:off x="2003231" y="5740401"/>
                <a:ext cx="76640" cy="685800"/>
              </a:xfrm>
              <a:prstGeom prst="leftBracket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/>
              </a:p>
            </p:txBody>
          </p:sp>
          <p:sp>
            <p:nvSpPr>
              <p:cNvPr id="34" name="Right Bracket 33"/>
              <p:cNvSpPr/>
              <p:nvPr/>
            </p:nvSpPr>
            <p:spPr bwMode="auto">
              <a:xfrm>
                <a:off x="4910902" y="5740401"/>
                <a:ext cx="78712" cy="685800"/>
              </a:xfrm>
              <a:prstGeom prst="rightBracket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/>
              </a:p>
            </p:txBody>
          </p:sp>
        </p:grpSp>
        <p:sp>
          <p:nvSpPr>
            <p:cNvPr id="30" name="TextBox 38"/>
            <p:cNvSpPr txBox="1">
              <a:spLocks noChangeArrowheads="1"/>
            </p:cNvSpPr>
            <p:nvPr/>
          </p:nvSpPr>
          <p:spPr bwMode="auto">
            <a:xfrm>
              <a:off x="3351852" y="5883277"/>
              <a:ext cx="8572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x  </a:t>
              </a:r>
              <a:r>
                <a:rPr lang="en-US" sz="2000" dirty="0">
                  <a:latin typeface="Berlin Sans FB" pitchFamily="34" charset="0"/>
                </a:rPr>
                <a:t>100</a:t>
              </a:r>
            </a:p>
          </p:txBody>
        </p:sp>
        <p:sp>
          <p:nvSpPr>
            <p:cNvPr id="31" name="TextBox 39"/>
            <p:cNvSpPr txBox="1">
              <a:spLocks noChangeArrowheads="1"/>
            </p:cNvSpPr>
            <p:nvPr/>
          </p:nvSpPr>
          <p:spPr bwMode="auto">
            <a:xfrm>
              <a:off x="857224" y="5917188"/>
              <a:ext cx="10828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dirty="0">
                  <a:latin typeface="Berlin Sans FB" pitchFamily="34" charset="0"/>
                </a:rPr>
                <a:t>100 %  -</a:t>
              </a:r>
            </a:p>
          </p:txBody>
        </p:sp>
      </p:grpSp>
      <p:sp>
        <p:nvSpPr>
          <p:cNvPr id="36" name="TextBox 38"/>
          <p:cNvSpPr txBox="1">
            <a:spLocks noChangeArrowheads="1"/>
          </p:cNvSpPr>
          <p:nvPr/>
        </p:nvSpPr>
        <p:spPr bwMode="auto">
          <a:xfrm>
            <a:off x="5000628" y="3286124"/>
            <a:ext cx="13411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Berlin Sans FB" pitchFamily="34" charset="0"/>
              </a:rPr>
              <a:t>=    0 %</a:t>
            </a:r>
            <a:endParaRPr lang="en-US" sz="2000" dirty="0">
              <a:latin typeface="Berlin Sans FB" pitchFamily="34" charset="0"/>
            </a:endParaRPr>
          </a:p>
        </p:txBody>
      </p:sp>
      <p:sp>
        <p:nvSpPr>
          <p:cNvPr id="38" name="TextBox 32"/>
          <p:cNvSpPr txBox="1">
            <a:spLocks noChangeArrowheads="1"/>
          </p:cNvSpPr>
          <p:nvPr/>
        </p:nvSpPr>
        <p:spPr bwMode="auto">
          <a:xfrm>
            <a:off x="4357686" y="5429264"/>
            <a:ext cx="4786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erlin Sans FB" pitchFamily="34" charset="0"/>
              </a:rPr>
              <a:t>=    76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  <a:solidFill>
            <a:srgbClr val="CCFFCC"/>
          </a:solidFill>
          <a:ln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 err="1" smtClean="0">
                <a:solidFill>
                  <a:srgbClr val="7030A0"/>
                </a:solidFill>
                <a:latin typeface="Arial Rounded MT Bold" pitchFamily="34" charset="0"/>
              </a:rPr>
              <a:t>Contoh</a:t>
            </a:r>
            <a:r>
              <a:rPr lang="en-US" sz="2800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Rounded MT Bold" pitchFamily="34" charset="0"/>
              </a:rPr>
              <a:t>Hitung</a:t>
            </a:r>
            <a:r>
              <a:rPr lang="en-US" sz="2800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Rounded MT Bold" pitchFamily="34" charset="0"/>
              </a:rPr>
              <a:t>Nilai</a:t>
            </a:r>
            <a:r>
              <a:rPr lang="en-US" sz="2800" dirty="0" smtClean="0">
                <a:solidFill>
                  <a:srgbClr val="7030A0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Arial Rounded MT Bold" pitchFamily="34" charset="0"/>
              </a:rPr>
              <a:t>Capaian</a:t>
            </a:r>
            <a:r>
              <a:rPr lang="en-US" sz="2800" dirty="0" smtClean="0">
                <a:solidFill>
                  <a:srgbClr val="7030A0"/>
                </a:solidFill>
                <a:latin typeface="Arial Rounded MT Bold" pitchFamily="34" charset="0"/>
              </a:rPr>
              <a:t> SKP :</a:t>
            </a:r>
            <a:endParaRPr lang="en-US" sz="2800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15328" cy="481002"/>
          </a:xfrm>
        </p:spPr>
        <p:txBody>
          <a:bodyPr>
            <a:normAutofit/>
          </a:bodyPr>
          <a:lstStyle/>
          <a:p>
            <a:r>
              <a:rPr lang="en-US" sz="2400" u="sng" dirty="0" err="1" smtClean="0">
                <a:solidFill>
                  <a:srgbClr val="FF0000"/>
                </a:solidFill>
                <a:latin typeface="Berlin Sans FB" pitchFamily="34" charset="0"/>
              </a:rPr>
              <a:t>Tidak</a:t>
            </a:r>
            <a:r>
              <a:rPr lang="en-US" sz="2400" u="sng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u="sng" dirty="0" err="1" smtClean="0">
                <a:solidFill>
                  <a:srgbClr val="FF0000"/>
                </a:solidFill>
                <a:latin typeface="Berlin Sans FB" pitchFamily="34" charset="0"/>
              </a:rPr>
              <a:t>ada</a:t>
            </a:r>
            <a:r>
              <a:rPr lang="en-US" sz="2400" u="sng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u="sng" dirty="0" smtClean="0">
                <a:latin typeface="Berlin Sans FB" pitchFamily="34" charset="0"/>
              </a:rPr>
              <a:t>target </a:t>
            </a:r>
            <a:r>
              <a:rPr lang="en-US" sz="2400" u="sng" dirty="0" err="1" smtClean="0">
                <a:latin typeface="Berlin Sans FB" pitchFamily="34" charset="0"/>
              </a:rPr>
              <a:t>biaya</a:t>
            </a:r>
            <a:r>
              <a:rPr lang="en-US" sz="2400" u="sng" dirty="0" smtClean="0">
                <a:latin typeface="Berlin Sans FB" pitchFamily="34" charset="0"/>
              </a:rPr>
              <a:t> </a:t>
            </a:r>
            <a:r>
              <a:rPr lang="en-US" sz="2400" dirty="0" smtClean="0">
                <a:latin typeface="Berlin Sans FB" pitchFamily="34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100" y="2143116"/>
            <a:ext cx="328614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Berlin Sans FB" pitchFamily="34" charset="0"/>
              </a:rPr>
              <a:t>100  + 85  + 76 </a:t>
            </a:r>
          </a:p>
          <a:p>
            <a:pPr algn="ctr"/>
            <a:r>
              <a:rPr lang="en-US" sz="2400" dirty="0" smtClean="0">
                <a:latin typeface="Berlin Sans FB" pitchFamily="34" charset="0"/>
              </a:rPr>
              <a:t>3</a:t>
            </a:r>
            <a:endParaRPr lang="en-US" sz="2400" dirty="0">
              <a:latin typeface="Berlin Sans FB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7950" y="2285992"/>
            <a:ext cx="12144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latin typeface="Berlin Sans FB" pitchFamily="34" charset="0"/>
              </a:rPr>
              <a:t>=  87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0628" y="2143116"/>
            <a:ext cx="121444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>
                <a:latin typeface="Berlin Sans FB" pitchFamily="34" charset="0"/>
              </a:rPr>
              <a:t>261</a:t>
            </a:r>
          </a:p>
          <a:p>
            <a:pPr algn="ctr"/>
            <a:r>
              <a:rPr lang="en-US" sz="2400" dirty="0" smtClean="0">
                <a:latin typeface="Berlin Sans FB" pitchFamily="34" charset="0"/>
              </a:rPr>
              <a:t>3</a:t>
            </a:r>
            <a:endParaRPr lang="en-US" sz="2400" dirty="0">
              <a:latin typeface="Berlin Sans FB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562" y="2285992"/>
            <a:ext cx="35719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latin typeface="Berlin Sans FB" pitchFamily="34" charset="0"/>
              </a:rPr>
              <a:t>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AE39FA7-F230-4A46-83B7-27682346DBF7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5" name="TextBox 4"/>
          <p:cNvSpPr txBox="1"/>
          <p:nvPr/>
        </p:nvSpPr>
        <p:spPr>
          <a:xfrm>
            <a:off x="1130442" y="1357298"/>
            <a:ext cx="7013458" cy="3785652"/>
          </a:xfrm>
          <a:prstGeom prst="rect">
            <a:avLst/>
          </a:prstGeom>
          <a:noFill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>
              <a:defRPr/>
            </a:pPr>
            <a:r>
              <a:rPr lang="en-US" sz="12000" b="1" dirty="0">
                <a:solidFill>
                  <a:srgbClr val="FFFF00"/>
                </a:solidFill>
                <a:latin typeface="Batik Regular" pitchFamily="2" charset="0"/>
              </a:rPr>
              <a:t>t</a:t>
            </a:r>
            <a:r>
              <a:rPr lang="id-ID" sz="12000" b="1" dirty="0">
                <a:solidFill>
                  <a:srgbClr val="7030A0"/>
                </a:solidFill>
                <a:latin typeface="Batik Regular" pitchFamily="2" charset="0"/>
              </a:rPr>
              <a:t>e</a:t>
            </a:r>
            <a:r>
              <a:rPr lang="id-ID" sz="12000" b="1" dirty="0">
                <a:solidFill>
                  <a:srgbClr val="C00000"/>
                </a:solidFill>
                <a:latin typeface="Batik Regular" pitchFamily="2" charset="0"/>
              </a:rPr>
              <a:t>r</a:t>
            </a:r>
            <a:r>
              <a:rPr lang="id-ID" sz="12000" b="1" dirty="0">
                <a:solidFill>
                  <a:srgbClr val="0DB6CC"/>
                </a:solidFill>
                <a:latin typeface="Batik Regular" pitchFamily="2" charset="0"/>
              </a:rPr>
              <a:t>i</a:t>
            </a:r>
            <a:r>
              <a:rPr lang="id-ID" sz="12000" b="1" dirty="0">
                <a:solidFill>
                  <a:srgbClr val="0070C0"/>
                </a:solidFill>
                <a:latin typeface="Batik Regular" pitchFamily="2" charset="0"/>
              </a:rPr>
              <a:t>m</a:t>
            </a:r>
            <a:r>
              <a:rPr lang="id-ID" sz="12000" b="1" dirty="0">
                <a:solidFill>
                  <a:schemeClr val="bg2">
                    <a:lumMod val="75000"/>
                  </a:schemeClr>
                </a:solidFill>
                <a:latin typeface="Batik Regular" pitchFamily="2" charset="0"/>
              </a:rPr>
              <a:t>a</a:t>
            </a:r>
            <a:r>
              <a:rPr lang="en-US" sz="12000" b="1" dirty="0">
                <a:solidFill>
                  <a:schemeClr val="bg2">
                    <a:lumMod val="75000"/>
                  </a:schemeClr>
                </a:solidFill>
                <a:latin typeface="Batik Regular" pitchFamily="2" charset="0"/>
              </a:rPr>
              <a:t> </a:t>
            </a:r>
            <a:r>
              <a:rPr lang="id-ID" sz="12000" b="1" dirty="0">
                <a:solidFill>
                  <a:srgbClr val="FFFF00"/>
                </a:solidFill>
                <a:latin typeface="Batik Regular" pitchFamily="2" charset="0"/>
              </a:rPr>
              <a:t>k</a:t>
            </a:r>
            <a:r>
              <a:rPr lang="id-ID" sz="12000" b="1" dirty="0">
                <a:solidFill>
                  <a:srgbClr val="7030A0"/>
                </a:solidFill>
                <a:latin typeface="Batik Regular" pitchFamily="2" charset="0"/>
              </a:rPr>
              <a:t>a</a:t>
            </a:r>
            <a:r>
              <a:rPr lang="id-ID" sz="12000" b="1" dirty="0">
                <a:solidFill>
                  <a:srgbClr val="FF0000"/>
                </a:solidFill>
                <a:latin typeface="Batik Regular" pitchFamily="2" charset="0"/>
              </a:rPr>
              <a:t>s</a:t>
            </a:r>
            <a:r>
              <a:rPr lang="id-ID" sz="1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atik Regular" pitchFamily="2" charset="0"/>
              </a:rPr>
              <a:t>i</a:t>
            </a:r>
            <a:r>
              <a:rPr lang="id-ID" sz="12000" b="1" dirty="0">
                <a:solidFill>
                  <a:srgbClr val="00B050"/>
                </a:solidFill>
                <a:latin typeface="Batik Regular" pitchFamily="2" charset="0"/>
              </a:rPr>
              <a:t>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57224" y="1000108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996"/>
          <p:cNvGraphicFramePr>
            <a:graphicFrameLocks noGrp="1"/>
          </p:cNvGraphicFramePr>
          <p:nvPr/>
        </p:nvGraphicFramePr>
        <p:xfrm>
          <a:off x="639763" y="785794"/>
          <a:ext cx="7775575" cy="4361517"/>
        </p:xfrm>
        <a:graphic>
          <a:graphicData uri="http://schemas.openxmlformats.org/drawingml/2006/table">
            <a:tbl>
              <a:tblPr/>
              <a:tblGrid>
                <a:gridCol w="533400"/>
                <a:gridCol w="1255697"/>
                <a:gridCol w="1652603"/>
                <a:gridCol w="688975"/>
                <a:gridCol w="1230322"/>
                <a:gridCol w="120640"/>
                <a:gridCol w="736616"/>
                <a:gridCol w="857256"/>
                <a:gridCol w="700066"/>
              </a:tblGrid>
              <a:tr h="3107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NO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I. PEJABAT PENILAI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NO</a:t>
                      </a: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II. PEGAWAI  NEGERI SIPIL YANG DINILAI</a:t>
                      </a: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Dra. Sri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Melati</a:t>
                      </a:r>
                      <a:endParaRPr kumimoji="0" lang="sv-SE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Elisya, SH</a:t>
                      </a:r>
                      <a:endParaRPr kumimoji="0" lang="fi-FI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19600316 198403 2 001</a:t>
                      </a:r>
                      <a:endParaRPr kumimoji="0" lang="id-ID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19670912 198703 2 001</a:t>
                      </a:r>
                      <a:endParaRPr kumimoji="0" lang="id-ID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Pangkat/Gol.Ruang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Pembina – IV/a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Pangkat/Gol.Ruang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Penata Tingkat I – III/d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Jabatan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Kepala Bidang Mutasi II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Jabatan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Kepala Seksi Mutasi II/b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7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Unit Kerja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Badan</a:t>
                      </a: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Negara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Unit Kerja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Badan</a:t>
                      </a: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Kepegawaian</a:t>
                      </a: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Negara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44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NO</a:t>
                      </a: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III. Kegiatan Tugas Jabatan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ANGKA KREDIT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TARGET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KUANT/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OUTPUT</a:t>
                      </a: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KUAL/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MUTU</a:t>
                      </a: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WAKTU</a:t>
                      </a:r>
                      <a:endParaRPr kumimoji="0" lang="id-ID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BIAYA</a:t>
                      </a:r>
                      <a:endParaRPr kumimoji="0" lang="id-ID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Menetapkan persetujuan kenaikan pangkat gol.ruang III/d ke bawah Prov. Lampung dan instansi vertikal.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5000 nota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id-ID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3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Menetapkan persetujuan peninjauan masa kerja gol.ruang III/d ke bawah Provinsi  Lampung dan Instansi vertikal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nota</a:t>
                      </a:r>
                      <a:endParaRPr kumimoji="0" lang="id-ID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Menetapkan persetujuan mutasi lain-lain gol.ruang III/d ke bawah Provinsi Lampung dan instansi Vertikal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 nota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Membuat konsep SK pindah Instansi pusat dan daerah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 SK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5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Membuat laporan kenaikan pangkat, PMK, mutasi lain dan pindah instansi pusat dan daerah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lap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872" name="Text Box 781"/>
          <p:cNvSpPr txBox="1">
            <a:spLocks noChangeArrowheads="1"/>
          </p:cNvSpPr>
          <p:nvPr/>
        </p:nvSpPr>
        <p:spPr bwMode="auto">
          <a:xfrm>
            <a:off x="2414588" y="377825"/>
            <a:ext cx="43926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olidFill>
                  <a:srgbClr val="0033CC"/>
                </a:solidFill>
              </a:rPr>
              <a:t>SASARAN KERJA PEGAWAI </a:t>
            </a:r>
            <a:r>
              <a:rPr lang="en-US" sz="1400" b="1" dirty="0">
                <a:solidFill>
                  <a:srgbClr val="0033CC"/>
                </a:solidFill>
              </a:rPr>
              <a:t>NEGERI SIPIL</a:t>
            </a:r>
          </a:p>
        </p:txBody>
      </p:sp>
      <p:graphicFrame>
        <p:nvGraphicFramePr>
          <p:cNvPr id="6" name="Group 1994"/>
          <p:cNvGraphicFramePr>
            <a:graphicFrameLocks noGrp="1"/>
          </p:cNvGraphicFramePr>
          <p:nvPr/>
        </p:nvGraphicFramePr>
        <p:xfrm>
          <a:off x="428596" y="5143512"/>
          <a:ext cx="8104215" cy="1554480"/>
        </p:xfrm>
        <a:graphic>
          <a:graphicData uri="http://schemas.openxmlformats.org/drawingml/2006/table">
            <a:tbl>
              <a:tblPr/>
              <a:tblGrid>
                <a:gridCol w="3602228"/>
                <a:gridCol w="899759"/>
                <a:gridCol w="3602228"/>
              </a:tblGrid>
              <a:tr h="225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Jakarta, 4 Januari 201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0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Pejabat Penilai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Pegawai Negeri Sipil Yang Dinilai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0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(Dra. Sri</a:t>
                      </a:r>
                      <a:r>
                        <a:rPr kumimoji="0" lang="en-U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Melati</a:t>
                      </a:r>
                      <a:r>
                        <a:rPr kumimoji="0" lang="id-ID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)</a:t>
                      </a:r>
                      <a:r>
                        <a:rPr kumimoji="0" lang="en-U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(Elisya, SH)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NIP.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19600316 198403 2 001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NIP.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19670912 198703 2 001</a:t>
                      </a:r>
                      <a:endParaRPr kumimoji="0" lang="id-ID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38" y="1582738"/>
            <a:ext cx="8229600" cy="5041900"/>
          </a:xfr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rtlCol="0"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ClrTx/>
              <a:buSzPct val="100000"/>
              <a:buFont typeface="Arial" pitchFamily="34" charset="0"/>
              <a:buAutoNum type="arabicPeriod"/>
              <a:defRPr/>
            </a:pPr>
            <a:r>
              <a:rPr lang="id-ID" sz="2000" dirty="0" smtClean="0">
                <a:latin typeface="Berlin Sans FB" pitchFamily="34" charset="0"/>
              </a:rPr>
              <a:t>Nilai capaian SKP dinyatakan dengan angka dan keterangan sbb:</a:t>
            </a:r>
          </a:p>
          <a:p>
            <a:pPr marL="857250" lvl="1" indent="-392113" eaLnBrk="1" fontAlgn="auto" hangingPunct="1">
              <a:spcAft>
                <a:spcPts val="0"/>
              </a:spcAft>
              <a:buClrTx/>
              <a:buSzPct val="100000"/>
              <a:buFont typeface="+mj-lt"/>
              <a:buAutoNum type="alphaLcParenR"/>
              <a:defRPr/>
            </a:pPr>
            <a:r>
              <a:rPr lang="id-ID" sz="2000" dirty="0" smtClean="0">
                <a:latin typeface="Berlin Sans FB" pitchFamily="34" charset="0"/>
              </a:rPr>
              <a:t>91 – ke atas : Sangat baik</a:t>
            </a:r>
          </a:p>
          <a:p>
            <a:pPr marL="857250" lvl="1" indent="-392113" eaLnBrk="1" fontAlgn="auto" hangingPunct="1">
              <a:spcAft>
                <a:spcPts val="0"/>
              </a:spcAft>
              <a:buClrTx/>
              <a:buSzPct val="100000"/>
              <a:buFont typeface="+mj-lt"/>
              <a:buAutoNum type="alphaLcParenR"/>
              <a:defRPr/>
            </a:pPr>
            <a:r>
              <a:rPr lang="id-ID" sz="2000" dirty="0" smtClean="0">
                <a:latin typeface="Berlin Sans FB" pitchFamily="34" charset="0"/>
              </a:rPr>
              <a:t>76 – 90 : Baik</a:t>
            </a:r>
          </a:p>
          <a:p>
            <a:pPr marL="857250" lvl="1" indent="-392113" eaLnBrk="1" fontAlgn="auto" hangingPunct="1">
              <a:spcAft>
                <a:spcPts val="0"/>
              </a:spcAft>
              <a:buClrTx/>
              <a:buSzPct val="100000"/>
              <a:buFont typeface="+mj-lt"/>
              <a:buAutoNum type="alphaLcParenR"/>
              <a:defRPr/>
            </a:pPr>
            <a:r>
              <a:rPr lang="id-ID" sz="2000" dirty="0" smtClean="0">
                <a:latin typeface="Berlin Sans FB" pitchFamily="34" charset="0"/>
              </a:rPr>
              <a:t>61 – 75 : Cukup</a:t>
            </a:r>
          </a:p>
          <a:p>
            <a:pPr marL="857250" lvl="1" indent="-392113" eaLnBrk="1" fontAlgn="auto" hangingPunct="1">
              <a:spcAft>
                <a:spcPts val="0"/>
              </a:spcAft>
              <a:buClrTx/>
              <a:buSzPct val="100000"/>
              <a:buFont typeface="+mj-lt"/>
              <a:buAutoNum type="alphaLcParenR"/>
              <a:defRPr/>
            </a:pPr>
            <a:r>
              <a:rPr lang="id-ID" sz="2000" dirty="0" smtClean="0">
                <a:latin typeface="Berlin Sans FB" pitchFamily="34" charset="0"/>
              </a:rPr>
              <a:t>51 – 60 : Kurang</a:t>
            </a:r>
          </a:p>
          <a:p>
            <a:pPr marL="857250" lvl="1" indent="-392113" eaLnBrk="1" fontAlgn="auto" hangingPunct="1">
              <a:spcAft>
                <a:spcPts val="0"/>
              </a:spcAft>
              <a:buClrTx/>
              <a:buSzPct val="100000"/>
              <a:buFont typeface="+mj-lt"/>
              <a:buAutoNum type="alphaLcParenR"/>
              <a:defRPr/>
            </a:pPr>
            <a:r>
              <a:rPr lang="id-ID" sz="2000" dirty="0" smtClean="0">
                <a:latin typeface="Berlin Sans FB" pitchFamily="34" charset="0"/>
              </a:rPr>
              <a:t>50 – ke bawah : Buruk</a:t>
            </a:r>
            <a:endParaRPr lang="en-US" sz="2000" dirty="0" smtClean="0">
              <a:latin typeface="Berlin Sans FB" pitchFamily="34" charset="0"/>
            </a:endParaRPr>
          </a:p>
          <a:p>
            <a:pPr marL="857250" lvl="1" indent="-392113" eaLnBrk="1" fontAlgn="auto" hangingPunct="1">
              <a:spcAft>
                <a:spcPts val="0"/>
              </a:spcAft>
              <a:buClrTx/>
              <a:buSzPct val="100000"/>
              <a:buNone/>
              <a:defRPr/>
            </a:pPr>
            <a:endParaRPr lang="id-ID" sz="2000" dirty="0" smtClean="0">
              <a:latin typeface="Berlin Sans FB" pitchFamily="34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 smtClean="0">
                <a:latin typeface="Berlin Sans FB" pitchFamily="34" charset="0"/>
              </a:rPr>
              <a:t>2. 	Penilaian SKP untuk setiap pelaksanaan kegiatan tugas jabatan diukur dengan 4 aspek, yaitu: aspek kuantitas, kualitas, waktu, dan biaya sbb: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 smtClean="0">
                <a:latin typeface="Berlin Sans FB" pitchFamily="34" charset="0"/>
              </a:rPr>
              <a:t>	a. </a:t>
            </a:r>
            <a:r>
              <a:rPr lang="id-ID" sz="2000" b="1" dirty="0" smtClean="0">
                <a:latin typeface="Berlin Sans FB" pitchFamily="34" charset="0"/>
              </a:rPr>
              <a:t>Aspek Kuantitas </a:t>
            </a:r>
            <a:r>
              <a:rPr lang="id-ID" sz="2000" dirty="0" smtClean="0">
                <a:latin typeface="Berlin Sans FB" pitchFamily="34" charset="0"/>
              </a:rPr>
              <a:t>=  </a:t>
            </a:r>
            <a:r>
              <a:rPr lang="id-ID" sz="2000" u="sng" dirty="0" smtClean="0">
                <a:latin typeface="Berlin Sans FB" pitchFamily="34" charset="0"/>
              </a:rPr>
              <a:t>Realisasi Output (RO)</a:t>
            </a:r>
            <a:r>
              <a:rPr lang="id-ID" sz="2000" dirty="0" smtClean="0">
                <a:latin typeface="Berlin Sans FB" pitchFamily="34" charset="0"/>
              </a:rPr>
              <a:t>    x 100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 smtClean="0">
                <a:latin typeface="Berlin Sans FB" pitchFamily="34" charset="0"/>
              </a:rPr>
              <a:t> 				</a:t>
            </a:r>
            <a:r>
              <a:rPr lang="en-US" sz="2000" dirty="0" smtClean="0">
                <a:latin typeface="Berlin Sans FB" pitchFamily="34" charset="0"/>
              </a:rPr>
              <a:t>      </a:t>
            </a:r>
            <a:r>
              <a:rPr lang="id-ID" sz="2000" dirty="0" smtClean="0">
                <a:latin typeface="Berlin Sans FB" pitchFamily="34" charset="0"/>
              </a:rPr>
              <a:t>Target Output (TO)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d-ID" sz="2000" dirty="0" smtClean="0">
              <a:latin typeface="Berlin Sans FB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 smtClean="0">
                <a:latin typeface="Berlin Sans FB" pitchFamily="34" charset="0"/>
              </a:rPr>
              <a:t>	  b. </a:t>
            </a:r>
            <a:r>
              <a:rPr lang="id-ID" sz="2000" b="1" dirty="0" smtClean="0">
                <a:latin typeface="Berlin Sans FB" pitchFamily="34" charset="0"/>
              </a:rPr>
              <a:t>Aspek Kualitas </a:t>
            </a:r>
            <a:r>
              <a:rPr lang="id-ID" sz="2000" dirty="0" smtClean="0">
                <a:latin typeface="Berlin Sans FB" pitchFamily="34" charset="0"/>
              </a:rPr>
              <a:t>=    </a:t>
            </a:r>
            <a:r>
              <a:rPr lang="id-ID" sz="2000" u="sng" dirty="0" smtClean="0">
                <a:latin typeface="Berlin Sans FB" pitchFamily="34" charset="0"/>
              </a:rPr>
              <a:t>Realisasi Kualitas (RK)</a:t>
            </a:r>
            <a:r>
              <a:rPr lang="id-ID" sz="2000" dirty="0" smtClean="0">
                <a:latin typeface="Berlin Sans FB" pitchFamily="34" charset="0"/>
              </a:rPr>
              <a:t>    x 100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d-ID" sz="2000" dirty="0" smtClean="0">
                <a:latin typeface="Berlin Sans FB" pitchFamily="34" charset="0"/>
              </a:rPr>
              <a:t>				</a:t>
            </a:r>
            <a:r>
              <a:rPr lang="en-US" sz="2000" dirty="0" smtClean="0">
                <a:latin typeface="Berlin Sans FB" pitchFamily="34" charset="0"/>
              </a:rPr>
              <a:t>     </a:t>
            </a:r>
            <a:r>
              <a:rPr lang="id-ID" sz="2000" dirty="0" smtClean="0">
                <a:latin typeface="Berlin Sans FB" pitchFamily="34" charset="0"/>
              </a:rPr>
              <a:t>Target Kualitas (TK)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1143000" y="176213"/>
            <a:ext cx="6477000" cy="914400"/>
          </a:xfrm>
          <a:prstGeom prst="cloudCallout">
            <a:avLst>
              <a:gd name="adj1" fmla="val -22199"/>
              <a:gd name="adj2" fmla="val 8185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4820" name="TextBox 6"/>
          <p:cNvSpPr txBox="1">
            <a:spLocks noChangeArrowheads="1"/>
          </p:cNvSpPr>
          <p:nvPr/>
        </p:nvSpPr>
        <p:spPr bwMode="auto">
          <a:xfrm>
            <a:off x="2511425" y="381000"/>
            <a:ext cx="3657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Tata Cara Penilaian SKP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8900000"/>
          </a:gradFill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en-US" sz="2000" dirty="0" smtClean="0"/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65150" y="1527175"/>
          <a:ext cx="8153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010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>
                          <a:solidFill>
                            <a:srgbClr val="0070C0"/>
                          </a:solidFill>
                        </a:rPr>
                        <a:t>Kriteria Nilai</a:t>
                      </a:r>
                      <a:endParaRPr lang="id-ID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>
                          <a:solidFill>
                            <a:srgbClr val="0070C0"/>
                          </a:solidFill>
                        </a:rPr>
                        <a:t>Keterangan</a:t>
                      </a:r>
                      <a:endParaRPr lang="id-ID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/>
                        <a:t>91 - 100</a:t>
                      </a:r>
                      <a:endParaRPr lang="id-ID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noProof="0" dirty="0" smtClean="0"/>
                        <a:t>Hasil kerja sempurna, tidak ada kesalahan, tidak ada revisi, dan pelayanan di atas standar yg ditentukan dll.</a:t>
                      </a:r>
                      <a:endParaRPr lang="id-ID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/>
                        <a:t>76 - 90</a:t>
                      </a:r>
                      <a:endParaRPr lang="id-ID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noProof="0" dirty="0" smtClean="0"/>
                        <a:t>Hasil kerja mempunya 1 atau 2 kesalahan kecil, tidak ada kesalahan besar, revisi, dan pelayanan sesuai standar yg telah ditentukan dll. </a:t>
                      </a:r>
                      <a:endParaRPr lang="id-ID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/>
                        <a:t>61 - 75</a:t>
                      </a:r>
                      <a:endParaRPr lang="id-ID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noProof="0" dirty="0" smtClean="0"/>
                        <a:t>Hasil kerja mempunyai 3 atau 4 kesalahan</a:t>
                      </a:r>
                      <a:r>
                        <a:rPr lang="id-ID" baseline="0" noProof="0" dirty="0" smtClean="0"/>
                        <a:t> kecil, dan tidak ada kesalahan besar, revisi, dan pelayanan cukup memenuhi standar yg ditentukan</a:t>
                      </a:r>
                      <a:endParaRPr lang="id-ID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/>
                        <a:t>51 -60</a:t>
                      </a:r>
                      <a:endParaRPr lang="id-ID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d-ID" noProof="0" smtClean="0"/>
                        <a:t>Hasil kerja mempunyai 5 kesalahan kecil dan ada kesalahan besar, revisi, dan pelayanan tidak cukup memenuhi standar yg ditentukan dll.</a:t>
                      </a:r>
                      <a:endParaRPr lang="id-ID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noProof="0" dirty="0" smtClean="0"/>
                        <a:t>50 ke bawah</a:t>
                      </a:r>
                      <a:endParaRPr lang="id-ID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noProof="0" dirty="0" smtClean="0"/>
                        <a:t>Hasil kerja mempunyai lebih dari 5 kesalahan kecil dan ada kesalahan besar, kurang memuaskan, revisi, pelayanan di bawah standar yg ditentukan dll.</a:t>
                      </a:r>
                      <a:endParaRPr lang="id-ID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73024" y="-9526"/>
            <a:ext cx="6937375" cy="153352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67" name="TextBox 6"/>
          <p:cNvSpPr txBox="1">
            <a:spLocks noChangeArrowheads="1"/>
          </p:cNvSpPr>
          <p:nvPr/>
        </p:nvSpPr>
        <p:spPr bwMode="auto">
          <a:xfrm>
            <a:off x="304800" y="609600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id-ID" dirty="0">
                <a:latin typeface="Berlin Sans FB" pitchFamily="34" charset="0"/>
              </a:rPr>
              <a:t>Untuk menilai kualitas output, digunakan kriteria sbb :</a:t>
            </a:r>
          </a:p>
        </p:txBody>
      </p:sp>
      <p:sp>
        <p:nvSpPr>
          <p:cNvPr id="8" name="Down Arrow 7"/>
          <p:cNvSpPr/>
          <p:nvPr/>
        </p:nvSpPr>
        <p:spPr>
          <a:xfrm>
            <a:off x="6858000" y="685800"/>
            <a:ext cx="1752600" cy="762000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609600" y="4951413"/>
            <a:ext cx="8001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/>
              <a:t>	</a:t>
            </a:r>
          </a:p>
          <a:p>
            <a:pPr>
              <a:buFont typeface="Arial" charset="0"/>
              <a:buNone/>
            </a:pPr>
            <a:endParaRPr lang="en-US"/>
          </a:p>
          <a:p>
            <a:pPr>
              <a:buFont typeface="Arial" charset="0"/>
              <a:buNone/>
            </a:pPr>
            <a:endParaRPr lang="en-US"/>
          </a:p>
          <a:p>
            <a:pPr algn="just">
              <a:buFont typeface="Arial" charset="0"/>
              <a:buNone/>
            </a:pPr>
            <a:endParaRPr lang="en-US"/>
          </a:p>
          <a:p>
            <a:pPr algn="just">
              <a:buFont typeface="Arial" charset="0"/>
              <a:buNone/>
            </a:pPr>
            <a:endParaRPr lang="en-US"/>
          </a:p>
          <a:p>
            <a:pPr algn="just">
              <a:buFont typeface="Arial" charset="0"/>
              <a:buNone/>
            </a:pPr>
            <a:endParaRPr lang="en-US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282575" y="228600"/>
            <a:ext cx="1868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id-ID"/>
              <a:t>c. </a:t>
            </a:r>
            <a:r>
              <a:rPr lang="id-ID" b="1"/>
              <a:t>Aspek Waktu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461963" y="622300"/>
            <a:ext cx="807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id-ID">
                <a:latin typeface="Berlin Sans FB" pitchFamily="34" charset="0"/>
              </a:rPr>
              <a:t>1. Jika kegiatan tidak dilakukan maka realisasi waktu 0 (nol)</a:t>
            </a:r>
            <a:r>
              <a:rPr lang="en-US">
                <a:latin typeface="Berlin Sans FB" pitchFamily="34" charset="0"/>
              </a:rPr>
              <a:t> :</a:t>
            </a:r>
            <a:endParaRPr lang="id-ID">
              <a:latin typeface="Berlin Sans FB" pitchFamily="34" charset="0"/>
            </a:endParaRP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492125" y="1920875"/>
            <a:ext cx="754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0988" indent="-280988" algn="just">
              <a:buFont typeface="Arial" charset="0"/>
              <a:buNone/>
            </a:pPr>
            <a:r>
              <a:rPr lang="id-ID">
                <a:latin typeface="Berlin Sans FB" pitchFamily="34" charset="0"/>
              </a:rPr>
              <a:t>2. Jika aspek waktu yg tingkat efisiensinya ≤ 24 % diberikan nilai baik sampai dengan sangat baik</a:t>
            </a:r>
            <a:r>
              <a:rPr lang="en-US">
                <a:latin typeface="Berlin Sans FB" pitchFamily="34" charset="0"/>
              </a:rPr>
              <a:t> :</a:t>
            </a:r>
            <a:r>
              <a:rPr lang="id-ID">
                <a:latin typeface="Berlin Sans FB" pitchFamily="34" charset="0"/>
              </a:rPr>
              <a:t>	</a:t>
            </a:r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457200" y="3505200"/>
            <a:ext cx="701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6538" indent="-236538" algn="just">
              <a:buFont typeface="Arial" charset="0"/>
              <a:buNone/>
            </a:pPr>
            <a:r>
              <a:rPr lang="id-ID">
                <a:latin typeface="Berlin Sans FB" pitchFamily="34" charset="0"/>
              </a:rPr>
              <a:t>3. Jika aspek waktu yg tingkat efisiensinya &gt; 24 % diberikan nilai cukup sampai dengan buruk</a:t>
            </a:r>
            <a:r>
              <a:rPr lang="en-US">
                <a:latin typeface="Berlin Sans FB" pitchFamily="34" charset="0"/>
              </a:rPr>
              <a:t> :</a:t>
            </a:r>
            <a:endParaRPr lang="id-ID">
              <a:latin typeface="Berlin Sans FB" pitchFamily="34" charset="0"/>
            </a:endParaRP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762000" y="4114800"/>
            <a:ext cx="7924800" cy="1143000"/>
            <a:chOff x="840470" y="4159250"/>
            <a:chExt cx="7732058" cy="1066800"/>
          </a:xfrm>
        </p:grpSpPr>
        <p:sp>
          <p:nvSpPr>
            <p:cNvPr id="11" name="Rectangle 10"/>
            <p:cNvSpPr/>
            <p:nvPr/>
          </p:nvSpPr>
          <p:spPr>
            <a:xfrm>
              <a:off x="840470" y="4159250"/>
              <a:ext cx="7732058" cy="1066800"/>
            </a:xfrm>
            <a:prstGeom prst="rect">
              <a:avLst/>
            </a:prstGeom>
            <a:solidFill>
              <a:srgbClr val="CC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dirty="0">
                  <a:solidFill>
                    <a:schemeClr val="tx1"/>
                  </a:solidFill>
                  <a:latin typeface="Berlin Sans FB" pitchFamily="34" charset="0"/>
                </a:rPr>
                <a:t>        </a:t>
              </a:r>
              <a:r>
                <a:rPr lang="id-ID" dirty="0">
                  <a:solidFill>
                    <a:schemeClr val="tx1"/>
                  </a:solidFill>
                  <a:latin typeface="Berlin Sans FB" pitchFamily="34" charset="0"/>
                </a:rPr>
                <a:t>  </a:t>
              </a:r>
              <a:r>
                <a:rPr lang="en-US" dirty="0">
                  <a:solidFill>
                    <a:schemeClr val="tx1"/>
                  </a:solidFill>
                  <a:latin typeface="Berlin Sans FB" pitchFamily="34" charset="0"/>
                </a:rPr>
                <a:t>     </a:t>
              </a:r>
              <a:r>
                <a:rPr lang="en-US" dirty="0" smtClean="0">
                  <a:solidFill>
                    <a:schemeClr val="tx1"/>
                  </a:solidFill>
                  <a:latin typeface="Berlin Sans FB" pitchFamily="34" charset="0"/>
                </a:rPr>
                <a:t>     </a:t>
              </a:r>
              <a:r>
                <a:rPr lang="id-ID" u="sng" dirty="0" smtClean="0">
                  <a:solidFill>
                    <a:schemeClr val="tx1"/>
                  </a:solidFill>
                  <a:latin typeface="Berlin Sans FB" pitchFamily="34" charset="0"/>
                </a:rPr>
                <a:t>1,76 </a:t>
              </a:r>
              <a:r>
                <a:rPr lang="id-ID" u="sng" dirty="0">
                  <a:solidFill>
                    <a:schemeClr val="tx1"/>
                  </a:solidFill>
                  <a:latin typeface="Berlin Sans FB" pitchFamily="34" charset="0"/>
                </a:rPr>
                <a:t>x Target Waktu (TW) – Realisasi Waktu (RW)</a:t>
              </a:r>
              <a:r>
                <a:rPr lang="id-ID" dirty="0">
                  <a:solidFill>
                    <a:schemeClr val="tx1"/>
                  </a:solidFill>
                  <a:latin typeface="Berlin Sans FB" pitchFamily="34" charset="0"/>
                </a:rPr>
                <a:t>  </a:t>
              </a:r>
            </a:p>
            <a:p>
              <a:pPr algn="just">
                <a:defRPr/>
              </a:pPr>
              <a:r>
                <a:rPr lang="en-US" dirty="0">
                  <a:solidFill>
                    <a:schemeClr val="tx1"/>
                  </a:solidFill>
                  <a:latin typeface="Berlin Sans FB" pitchFamily="34" charset="0"/>
                </a:rPr>
                <a:t>                 </a:t>
              </a:r>
              <a:r>
                <a:rPr lang="en-US" dirty="0" smtClean="0">
                  <a:solidFill>
                    <a:schemeClr val="tx1"/>
                  </a:solidFill>
                  <a:latin typeface="Berlin Sans FB" pitchFamily="34" charset="0"/>
                </a:rPr>
                <a:t>                            </a:t>
              </a:r>
              <a:r>
                <a:rPr lang="id-ID" dirty="0">
                  <a:solidFill>
                    <a:schemeClr val="tx1"/>
                  </a:solidFill>
                  <a:latin typeface="Berlin Sans FB" pitchFamily="34" charset="0"/>
                </a:rPr>
                <a:t>Target Waktu (TW)</a:t>
              </a:r>
            </a:p>
          </p:txBody>
        </p:sp>
        <p:sp>
          <p:nvSpPr>
            <p:cNvPr id="13" name="Left Bracket 12"/>
            <p:cNvSpPr/>
            <p:nvPr/>
          </p:nvSpPr>
          <p:spPr bwMode="auto">
            <a:xfrm>
              <a:off x="1732631" y="4359275"/>
              <a:ext cx="76374" cy="533400"/>
            </a:xfrm>
            <a:prstGeom prst="leftBracket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ight Bracket 13"/>
            <p:cNvSpPr/>
            <p:nvPr/>
          </p:nvSpPr>
          <p:spPr bwMode="auto">
            <a:xfrm>
              <a:off x="7563440" y="4372610"/>
              <a:ext cx="44607" cy="510540"/>
            </a:xfrm>
            <a:prstGeom prst="rightBracket">
              <a:avLst/>
            </a:prstGeom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Left Brace 14"/>
            <p:cNvSpPr/>
            <p:nvPr/>
          </p:nvSpPr>
          <p:spPr bwMode="auto">
            <a:xfrm>
              <a:off x="1494632" y="4252913"/>
              <a:ext cx="152748" cy="762000"/>
            </a:xfrm>
            <a:prstGeom prst="leftBrac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ight Brace 15"/>
            <p:cNvSpPr/>
            <p:nvPr/>
          </p:nvSpPr>
          <p:spPr bwMode="auto">
            <a:xfrm>
              <a:off x="8331783" y="4311650"/>
              <a:ext cx="156069" cy="762000"/>
            </a:xfrm>
            <a:prstGeom prst="rightBrac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6872" name="Rectangle 16"/>
          <p:cNvSpPr>
            <a:spLocks noChangeArrowheads="1"/>
          </p:cNvSpPr>
          <p:nvPr/>
        </p:nvSpPr>
        <p:spPr bwMode="auto">
          <a:xfrm>
            <a:off x="509588" y="5286375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id-ID" dirty="0">
                <a:latin typeface="Berlin Sans FB" pitchFamily="34" charset="0"/>
              </a:rPr>
              <a:t>4. Untuk menghitung presentase tingkat efisiensi waktu dari target waktu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id-ID" dirty="0">
                <a:latin typeface="Berlin Sans FB" pitchFamily="34" charset="0"/>
              </a:rPr>
              <a:t>:</a:t>
            </a:r>
            <a:r>
              <a:rPr lang="en-US" dirty="0">
                <a:latin typeface="Berlin Sans FB" pitchFamily="34" charset="0"/>
              </a:rPr>
              <a:t> </a:t>
            </a:r>
            <a:endParaRPr lang="id-ID" dirty="0">
              <a:latin typeface="Berlin Sans FB" pitchFamily="34" charset="0"/>
            </a:endParaRP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811213" y="2571750"/>
            <a:ext cx="6218279" cy="914400"/>
            <a:chOff x="811418" y="2571744"/>
            <a:chExt cx="5760901" cy="91440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" name="Rectangle 9"/>
            <p:cNvSpPr/>
            <p:nvPr/>
          </p:nvSpPr>
          <p:spPr>
            <a:xfrm>
              <a:off x="811418" y="2571744"/>
              <a:ext cx="5760901" cy="914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id-ID" u="sng" dirty="0">
                  <a:solidFill>
                    <a:schemeClr val="tx1"/>
                  </a:solidFill>
                  <a:latin typeface="Berlin Sans FB" pitchFamily="34" charset="0"/>
                </a:rPr>
                <a:t>1,76 x Target Waktu (TW) – Realisasi Waktu (RW)</a:t>
              </a:r>
              <a:endParaRPr lang="id-ID" dirty="0">
                <a:solidFill>
                  <a:schemeClr val="tx1"/>
                </a:solidFill>
                <a:latin typeface="Berlin Sans FB" pitchFamily="34" charset="0"/>
              </a:endParaRPr>
            </a:p>
            <a:p>
              <a:pPr algn="just">
                <a:defRPr/>
              </a:pPr>
              <a:r>
                <a:rPr lang="en-US" dirty="0">
                  <a:solidFill>
                    <a:schemeClr val="tx1"/>
                  </a:solidFill>
                  <a:latin typeface="Berlin Sans FB" pitchFamily="34" charset="0"/>
                </a:rPr>
                <a:t>                          </a:t>
              </a:r>
              <a:r>
                <a:rPr lang="id-ID" dirty="0">
                  <a:solidFill>
                    <a:schemeClr val="tx1"/>
                  </a:solidFill>
                  <a:latin typeface="Berlin Sans FB" pitchFamily="34" charset="0"/>
                </a:rPr>
                <a:t>Target Waktu (TW)</a:t>
              </a:r>
            </a:p>
          </p:txBody>
        </p:sp>
        <p:sp>
          <p:nvSpPr>
            <p:cNvPr id="36887" name="TextBox 32"/>
            <p:cNvSpPr txBox="1">
              <a:spLocks noChangeArrowheads="1"/>
            </p:cNvSpPr>
            <p:nvPr/>
          </p:nvSpPr>
          <p:spPr bwMode="auto">
            <a:xfrm>
              <a:off x="5553071" y="2786052"/>
              <a:ext cx="857256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x  100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58825" y="960438"/>
            <a:ext cx="6444928" cy="914400"/>
            <a:chOff x="758824" y="960438"/>
            <a:chExt cx="6098754" cy="914400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758824" y="960438"/>
              <a:ext cx="6098754" cy="914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id-ID" u="sng" dirty="0">
                  <a:solidFill>
                    <a:schemeClr val="tx1"/>
                  </a:solidFill>
                  <a:latin typeface="Berlin Sans FB" pitchFamily="34" charset="0"/>
                </a:rPr>
                <a:t>1,76 x Target Waktu (TW) – Realisasi Waktu (RW)</a:t>
              </a:r>
              <a:r>
                <a:rPr lang="id-ID" dirty="0">
                  <a:solidFill>
                    <a:schemeClr val="tx1"/>
                  </a:solidFill>
                  <a:latin typeface="Berlin Sans FB" pitchFamily="34" charset="0"/>
                </a:rPr>
                <a:t>  </a:t>
              </a:r>
            </a:p>
            <a:p>
              <a:pPr algn="just">
                <a:defRPr/>
              </a:pPr>
              <a:r>
                <a:rPr lang="en-US" dirty="0">
                  <a:solidFill>
                    <a:schemeClr val="tx1"/>
                  </a:solidFill>
                  <a:latin typeface="Berlin Sans FB" pitchFamily="34" charset="0"/>
                </a:rPr>
                <a:t>                               </a:t>
              </a:r>
              <a:r>
                <a:rPr lang="id-ID" dirty="0">
                  <a:solidFill>
                    <a:schemeClr val="tx1"/>
                  </a:solidFill>
                  <a:latin typeface="Berlin Sans FB" pitchFamily="34" charset="0"/>
                </a:rPr>
                <a:t>Target Waktu (TW)</a:t>
              </a:r>
            </a:p>
          </p:txBody>
        </p:sp>
        <p:sp>
          <p:nvSpPr>
            <p:cNvPr id="36885" name="TextBox 33"/>
            <p:cNvSpPr txBox="1">
              <a:spLocks noChangeArrowheads="1"/>
            </p:cNvSpPr>
            <p:nvPr/>
          </p:nvSpPr>
          <p:spPr bwMode="auto">
            <a:xfrm>
              <a:off x="5448798" y="1214422"/>
              <a:ext cx="1359118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Berlin Sans FB" pitchFamily="34" charset="0"/>
                </a:rPr>
                <a:t>x  0  x  100</a:t>
              </a:r>
            </a:p>
          </p:txBody>
        </p:sp>
      </p:grpSp>
      <p:sp>
        <p:nvSpPr>
          <p:cNvPr id="36875" name="TextBox 36"/>
          <p:cNvSpPr txBox="1">
            <a:spLocks noChangeArrowheads="1"/>
          </p:cNvSpPr>
          <p:nvPr/>
        </p:nvSpPr>
        <p:spPr bwMode="auto">
          <a:xfrm>
            <a:off x="6858000" y="4419600"/>
            <a:ext cx="1511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Berlin Sans FB" pitchFamily="34" charset="0"/>
              </a:rPr>
              <a:t>x  </a:t>
            </a:r>
            <a:r>
              <a:rPr lang="en-US" dirty="0" smtClean="0">
                <a:latin typeface="Berlin Sans FB" pitchFamily="34" charset="0"/>
              </a:rPr>
              <a:t>100     - </a:t>
            </a:r>
            <a:r>
              <a:rPr lang="en-US" dirty="0">
                <a:latin typeface="Berlin Sans FB" pitchFamily="34" charset="0"/>
              </a:rPr>
              <a:t>100</a:t>
            </a:r>
          </a:p>
        </p:txBody>
      </p:sp>
      <p:sp>
        <p:nvSpPr>
          <p:cNvPr id="36876" name="TextBox 37"/>
          <p:cNvSpPr txBox="1">
            <a:spLocks noChangeArrowheads="1"/>
          </p:cNvSpPr>
          <p:nvPr/>
        </p:nvSpPr>
        <p:spPr bwMode="auto">
          <a:xfrm>
            <a:off x="838200" y="4343400"/>
            <a:ext cx="642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Berlin Sans FB" pitchFamily="34" charset="0"/>
              </a:rPr>
              <a:t>76  -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796925" y="5668963"/>
            <a:ext cx="5489575" cy="914400"/>
            <a:chOff x="797611" y="5668963"/>
            <a:chExt cx="5488901" cy="914400"/>
          </a:xfrm>
          <a:solidFill>
            <a:srgbClr val="00FFCC"/>
          </a:solidFill>
        </p:grpSpPr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797611" y="5668963"/>
              <a:ext cx="5488901" cy="914400"/>
              <a:chOff x="797611" y="5668963"/>
              <a:chExt cx="7162800" cy="914400"/>
            </a:xfrm>
            <a:grpFill/>
          </p:grpSpPr>
          <p:sp>
            <p:nvSpPr>
              <p:cNvPr id="20" name="Rectangle 19"/>
              <p:cNvSpPr/>
              <p:nvPr/>
            </p:nvSpPr>
            <p:spPr bwMode="auto">
              <a:xfrm>
                <a:off x="797611" y="5668963"/>
                <a:ext cx="7162800" cy="914400"/>
              </a:xfrm>
              <a:prstGeom prst="rect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just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Berlin Sans FB" pitchFamily="34" charset="0"/>
                  </a:rPr>
                  <a:t>              </a:t>
                </a:r>
                <a:r>
                  <a:rPr lang="id-ID" dirty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  <a:r>
                  <a:rPr lang="en-US" dirty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  <a:r>
                  <a:rPr lang="en-US" dirty="0" smtClean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  <a:r>
                  <a:rPr lang="id-ID" u="sng" dirty="0">
                    <a:solidFill>
                      <a:schemeClr val="tx1"/>
                    </a:solidFill>
                    <a:latin typeface="Berlin Sans FB" pitchFamily="34" charset="0"/>
                  </a:rPr>
                  <a:t>Realisasi Waktu (RW)</a:t>
                </a:r>
                <a:r>
                  <a:rPr lang="id-ID" dirty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</a:p>
              <a:p>
                <a:pPr algn="just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Berlin Sans FB" pitchFamily="34" charset="0"/>
                  </a:rPr>
                  <a:t>      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Berlin Sans FB" pitchFamily="34" charset="0"/>
                  </a:rPr>
                  <a:t>  </a:t>
                </a:r>
                <a:r>
                  <a:rPr lang="id-ID" dirty="0">
                    <a:solidFill>
                      <a:schemeClr val="tx1"/>
                    </a:solidFill>
                    <a:latin typeface="Berlin Sans FB" pitchFamily="34" charset="0"/>
                  </a:rPr>
                  <a:t>Target Waktu (TW)</a:t>
                </a:r>
              </a:p>
            </p:txBody>
          </p:sp>
          <p:sp>
            <p:nvSpPr>
              <p:cNvPr id="23" name="Left Bracket 22"/>
              <p:cNvSpPr/>
              <p:nvPr/>
            </p:nvSpPr>
            <p:spPr bwMode="auto">
              <a:xfrm>
                <a:off x="2274474" y="5786454"/>
                <a:ext cx="76640" cy="685800"/>
              </a:xfrm>
              <a:prstGeom prst="leftBracket">
                <a:avLst/>
              </a:prstGeom>
              <a:grpFill/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/>
              </a:p>
            </p:txBody>
          </p:sp>
          <p:sp>
            <p:nvSpPr>
              <p:cNvPr id="28" name="Right Bracket 27"/>
              <p:cNvSpPr/>
              <p:nvPr/>
            </p:nvSpPr>
            <p:spPr bwMode="auto">
              <a:xfrm>
                <a:off x="6469029" y="5786454"/>
                <a:ext cx="78712" cy="685800"/>
              </a:xfrm>
              <a:prstGeom prst="rightBracket">
                <a:avLst/>
              </a:prstGeom>
              <a:grpFill/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/>
              </a:p>
            </p:txBody>
          </p:sp>
        </p:grpSp>
        <p:sp>
          <p:nvSpPr>
            <p:cNvPr id="36879" name="TextBox 38"/>
            <p:cNvSpPr txBox="1">
              <a:spLocks noChangeArrowheads="1"/>
            </p:cNvSpPr>
            <p:nvPr/>
          </p:nvSpPr>
          <p:spPr bwMode="auto">
            <a:xfrm>
              <a:off x="4071934" y="5917188"/>
              <a:ext cx="1071722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x  </a:t>
              </a:r>
              <a:r>
                <a:rPr lang="en-US" dirty="0" smtClean="0">
                  <a:latin typeface="Berlin Sans FB" pitchFamily="34" charset="0"/>
                </a:rPr>
                <a:t>100 %</a:t>
              </a:r>
              <a:endParaRPr lang="en-US" dirty="0">
                <a:latin typeface="Berlin Sans FB" pitchFamily="34" charset="0"/>
              </a:endParaRPr>
            </a:p>
          </p:txBody>
        </p:sp>
        <p:sp>
          <p:nvSpPr>
            <p:cNvPr id="36880" name="TextBox 39"/>
            <p:cNvSpPr txBox="1">
              <a:spLocks noChangeArrowheads="1"/>
            </p:cNvSpPr>
            <p:nvPr/>
          </p:nvSpPr>
          <p:spPr bwMode="auto">
            <a:xfrm>
              <a:off x="857903" y="5929330"/>
              <a:ext cx="1000688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100 %  -</a:t>
              </a:r>
            </a:p>
          </p:txBody>
        </p:sp>
      </p:grpSp>
      <p:sp>
        <p:nvSpPr>
          <p:cNvPr id="29" name="Right Bracket 28"/>
          <p:cNvSpPr/>
          <p:nvPr/>
        </p:nvSpPr>
        <p:spPr bwMode="auto">
          <a:xfrm>
            <a:off x="6781800" y="4343400"/>
            <a:ext cx="78278" cy="522514"/>
          </a:xfrm>
          <a:prstGeom prst="rightBracke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Left Bracket 29"/>
          <p:cNvSpPr/>
          <p:nvPr/>
        </p:nvSpPr>
        <p:spPr bwMode="auto">
          <a:xfrm>
            <a:off x="1828800" y="4343400"/>
            <a:ext cx="78278" cy="533400"/>
          </a:xfrm>
          <a:prstGeom prst="leftBracke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312738" y="107950"/>
            <a:ext cx="1817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None/>
            </a:pPr>
            <a:r>
              <a:rPr lang="id-ID" b="1"/>
              <a:t>d. Aspek Biaya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606425" y="557213"/>
            <a:ext cx="6248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Arial" charset="0"/>
              <a:buNone/>
            </a:pPr>
            <a:r>
              <a:rPr lang="id-ID">
                <a:latin typeface="Berlin Sans FB" pitchFamily="34" charset="0"/>
              </a:rPr>
              <a:t>1. Jika kegiatan tidak dilakukan maka realisasi biaya 0 (nol)</a:t>
            </a:r>
          </a:p>
        </p:txBody>
      </p:sp>
      <p:sp>
        <p:nvSpPr>
          <p:cNvPr id="7" name="Rectangle 6"/>
          <p:cNvSpPr/>
          <p:nvPr/>
        </p:nvSpPr>
        <p:spPr>
          <a:xfrm>
            <a:off x="868363" y="1047750"/>
            <a:ext cx="6418262" cy="914400"/>
          </a:xfrm>
          <a:prstGeom prst="rect">
            <a:avLst/>
          </a:prstGeom>
          <a:solidFill>
            <a:srgbClr val="CCCCFF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id-ID" u="sng" dirty="0">
                <a:latin typeface="Berlin Sans FB" pitchFamily="34" charset="0"/>
              </a:rPr>
              <a:t>1,76 x Target Biaya (TB) – Realisasi Biaya (RB)</a:t>
            </a:r>
            <a:r>
              <a:rPr lang="id-ID" dirty="0">
                <a:latin typeface="Berlin Sans FB" pitchFamily="34" charset="0"/>
              </a:rPr>
              <a:t>  </a:t>
            </a:r>
          </a:p>
          <a:p>
            <a:pPr algn="just">
              <a:defRPr/>
            </a:pPr>
            <a:r>
              <a:rPr lang="en-US" dirty="0">
                <a:latin typeface="Berlin Sans FB" pitchFamily="34" charset="0"/>
              </a:rPr>
              <a:t>                         </a:t>
            </a:r>
            <a:r>
              <a:rPr lang="id-ID" dirty="0">
                <a:latin typeface="Berlin Sans FB" pitchFamily="34" charset="0"/>
              </a:rPr>
              <a:t>Target Biaya (TB)</a:t>
            </a:r>
          </a:p>
        </p:txBody>
      </p:sp>
      <p:sp>
        <p:nvSpPr>
          <p:cNvPr id="37893" name="Rectangle 7"/>
          <p:cNvSpPr>
            <a:spLocks noChangeArrowheads="1"/>
          </p:cNvSpPr>
          <p:nvPr/>
        </p:nvSpPr>
        <p:spPr bwMode="auto">
          <a:xfrm>
            <a:off x="657225" y="1998663"/>
            <a:ext cx="6400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id-ID">
                <a:latin typeface="Berlin Sans FB" pitchFamily="34" charset="0"/>
              </a:rPr>
              <a:t>2. Jika tingkat efisiensi ≤ 24 % (bernilai baik-sangat baik)</a:t>
            </a:r>
          </a:p>
        </p:txBody>
      </p:sp>
      <p:sp>
        <p:nvSpPr>
          <p:cNvPr id="9" name="Rectangle 8"/>
          <p:cNvSpPr/>
          <p:nvPr/>
        </p:nvSpPr>
        <p:spPr>
          <a:xfrm>
            <a:off x="871538" y="2382838"/>
            <a:ext cx="6486525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id-ID" u="sng" dirty="0">
                <a:solidFill>
                  <a:schemeClr val="tx1"/>
                </a:solidFill>
                <a:latin typeface="Berlin Sans FB" pitchFamily="34" charset="0"/>
              </a:rPr>
              <a:t>1,76 x Target Biaya (TB) – Realisasi Biaya (RB)</a:t>
            </a:r>
            <a:r>
              <a:rPr lang="id-ID" dirty="0">
                <a:solidFill>
                  <a:schemeClr val="tx1"/>
                </a:solidFill>
                <a:latin typeface="Berlin Sans FB" pitchFamily="34" charset="0"/>
              </a:rPr>
              <a:t>   </a:t>
            </a:r>
          </a:p>
          <a:p>
            <a:pPr algn="just">
              <a:defRPr/>
            </a:pPr>
            <a:r>
              <a:rPr lang="en-US" dirty="0">
                <a:solidFill>
                  <a:schemeClr val="tx1"/>
                </a:solidFill>
                <a:latin typeface="Berlin Sans FB" pitchFamily="34" charset="0"/>
              </a:rPr>
              <a:t>                         </a:t>
            </a:r>
            <a:r>
              <a:rPr lang="id-ID" dirty="0">
                <a:solidFill>
                  <a:schemeClr val="tx1"/>
                </a:solidFill>
                <a:latin typeface="Berlin Sans FB" pitchFamily="34" charset="0"/>
              </a:rPr>
              <a:t>Target Biaya (TB)</a:t>
            </a:r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655638" y="3392488"/>
            <a:ext cx="7475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id-ID" dirty="0">
                <a:latin typeface="Berlin Sans FB" pitchFamily="34" charset="0"/>
              </a:rPr>
              <a:t>3. Jika tingkat efisiensi &gt; 24 %, diberikan nilai cukup sampai dengan buruk.</a:t>
            </a:r>
          </a:p>
        </p:txBody>
      </p:sp>
      <p:sp>
        <p:nvSpPr>
          <p:cNvPr id="37896" name="Rectangle 16"/>
          <p:cNvSpPr>
            <a:spLocks noChangeArrowheads="1"/>
          </p:cNvSpPr>
          <p:nvPr/>
        </p:nvSpPr>
        <p:spPr bwMode="auto">
          <a:xfrm>
            <a:off x="611188" y="4864100"/>
            <a:ext cx="769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id-ID">
                <a:latin typeface="Berlin Sans FB" pitchFamily="34" charset="0"/>
              </a:rPr>
              <a:t>4. Untuk menghitung presentase tingkat efisiensi biaya dari target biaya:</a:t>
            </a:r>
          </a:p>
        </p:txBody>
      </p:sp>
      <p:sp>
        <p:nvSpPr>
          <p:cNvPr id="37897" name="TextBox 23"/>
          <p:cNvSpPr txBox="1">
            <a:spLocks noChangeArrowheads="1"/>
          </p:cNvSpPr>
          <p:nvPr/>
        </p:nvSpPr>
        <p:spPr bwMode="auto">
          <a:xfrm>
            <a:off x="5429250" y="1282700"/>
            <a:ext cx="1246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erlin Sans FB" pitchFamily="34" charset="0"/>
              </a:rPr>
              <a:t>x  0  x  100</a:t>
            </a:r>
          </a:p>
        </p:txBody>
      </p:sp>
      <p:sp>
        <p:nvSpPr>
          <p:cNvPr id="37898" name="TextBox 24"/>
          <p:cNvSpPr txBox="1">
            <a:spLocks noChangeArrowheads="1"/>
          </p:cNvSpPr>
          <p:nvPr/>
        </p:nvSpPr>
        <p:spPr bwMode="auto">
          <a:xfrm>
            <a:off x="5484813" y="2609850"/>
            <a:ext cx="857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erlin Sans FB" pitchFamily="34" charset="0"/>
              </a:rPr>
              <a:t>x  100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38200" y="3810000"/>
            <a:ext cx="7620000" cy="1066800"/>
            <a:chOff x="913904" y="3810000"/>
            <a:chExt cx="7227907" cy="10668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1" name="Rectangle 10"/>
            <p:cNvSpPr/>
            <p:nvPr/>
          </p:nvSpPr>
          <p:spPr>
            <a:xfrm>
              <a:off x="913904" y="3810000"/>
              <a:ext cx="7227907" cy="1066800"/>
            </a:xfrm>
            <a:prstGeom prst="rect">
              <a:avLst/>
            </a:prstGeom>
            <a:grpFill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dirty="0">
                  <a:latin typeface="Berlin Sans FB" pitchFamily="34" charset="0"/>
                </a:rPr>
                <a:t>             </a:t>
              </a:r>
              <a:r>
                <a:rPr lang="en-US" dirty="0" smtClean="0">
                  <a:latin typeface="Berlin Sans FB" pitchFamily="34" charset="0"/>
                </a:rPr>
                <a:t>      </a:t>
              </a:r>
              <a:r>
                <a:rPr lang="id-ID" u="sng" dirty="0" smtClean="0">
                  <a:latin typeface="Berlin Sans FB" pitchFamily="34" charset="0"/>
                </a:rPr>
                <a:t>1,76 </a:t>
              </a:r>
              <a:r>
                <a:rPr lang="id-ID" u="sng" dirty="0">
                  <a:latin typeface="Berlin Sans FB" pitchFamily="34" charset="0"/>
                </a:rPr>
                <a:t>x Target Biaya (TB) – Realisasi Biaya (RB)</a:t>
              </a:r>
              <a:r>
                <a:rPr lang="id-ID" dirty="0">
                  <a:latin typeface="Berlin Sans FB" pitchFamily="34" charset="0"/>
                </a:rPr>
                <a:t>  </a:t>
              </a:r>
              <a:r>
                <a:rPr lang="en-US" dirty="0">
                  <a:latin typeface="Berlin Sans FB" pitchFamily="34" charset="0"/>
                </a:rPr>
                <a:t> </a:t>
              </a:r>
              <a:endParaRPr lang="id-ID" dirty="0" smtClean="0">
                <a:latin typeface="Berlin Sans FB" pitchFamily="34" charset="0"/>
              </a:endParaRPr>
            </a:p>
            <a:p>
              <a:pPr algn="ctr">
                <a:defRPr/>
              </a:pPr>
              <a:r>
                <a:rPr lang="id-ID" dirty="0" smtClean="0">
                  <a:latin typeface="Berlin Sans FB" pitchFamily="34" charset="0"/>
                </a:rPr>
                <a:t>Target Biaya (TB)</a:t>
              </a:r>
              <a:endParaRPr lang="id-ID" dirty="0">
                <a:solidFill>
                  <a:srgbClr val="FF0000"/>
                </a:solidFill>
                <a:latin typeface="Berlin Sans FB" pitchFamily="34" charset="0"/>
              </a:endParaRPr>
            </a:p>
          </p:txBody>
        </p:sp>
        <p:sp>
          <p:nvSpPr>
            <p:cNvPr id="13" name="Left Brace 12"/>
            <p:cNvSpPr/>
            <p:nvPr/>
          </p:nvSpPr>
          <p:spPr bwMode="auto">
            <a:xfrm>
              <a:off x="1584534" y="3886200"/>
              <a:ext cx="74515" cy="838200"/>
            </a:xfrm>
            <a:prstGeom prst="leftBrace">
              <a:avLst/>
            </a:prstGeom>
            <a:grp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Left Bracket 13"/>
            <p:cNvSpPr/>
            <p:nvPr/>
          </p:nvSpPr>
          <p:spPr bwMode="auto">
            <a:xfrm>
              <a:off x="1733564" y="4038600"/>
              <a:ext cx="119968" cy="533400"/>
            </a:xfrm>
            <a:prstGeom prst="leftBracket">
              <a:avLst/>
            </a:prstGeom>
            <a:grp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ight Bracket 14"/>
            <p:cNvSpPr/>
            <p:nvPr/>
          </p:nvSpPr>
          <p:spPr bwMode="auto">
            <a:xfrm>
              <a:off x="7030538" y="4000504"/>
              <a:ext cx="145547" cy="457200"/>
            </a:xfrm>
            <a:prstGeom prst="rightBracket">
              <a:avLst/>
            </a:prstGeom>
            <a:grp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ight Brace 15"/>
            <p:cNvSpPr/>
            <p:nvPr/>
          </p:nvSpPr>
          <p:spPr bwMode="auto">
            <a:xfrm>
              <a:off x="7918267" y="3886200"/>
              <a:ext cx="158741" cy="762000"/>
            </a:xfrm>
            <a:prstGeom prst="rightBrace">
              <a:avLst/>
            </a:prstGeom>
            <a:grpFill/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2" name="TextBox 25"/>
            <p:cNvSpPr txBox="1">
              <a:spLocks noChangeArrowheads="1"/>
            </p:cNvSpPr>
            <p:nvPr/>
          </p:nvSpPr>
          <p:spPr bwMode="auto">
            <a:xfrm>
              <a:off x="6285155" y="4000504"/>
              <a:ext cx="738086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x  100</a:t>
              </a:r>
            </a:p>
          </p:txBody>
        </p:sp>
        <p:sp>
          <p:nvSpPr>
            <p:cNvPr id="37913" name="TextBox 26"/>
            <p:cNvSpPr txBox="1">
              <a:spLocks noChangeArrowheads="1"/>
            </p:cNvSpPr>
            <p:nvPr/>
          </p:nvSpPr>
          <p:spPr bwMode="auto">
            <a:xfrm>
              <a:off x="7233825" y="4038600"/>
              <a:ext cx="745383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-  100</a:t>
              </a:r>
            </a:p>
          </p:txBody>
        </p:sp>
        <p:sp>
          <p:nvSpPr>
            <p:cNvPr id="37914" name="TextBox 27"/>
            <p:cNvSpPr txBox="1">
              <a:spLocks noChangeArrowheads="1"/>
            </p:cNvSpPr>
            <p:nvPr/>
          </p:nvSpPr>
          <p:spPr bwMode="auto">
            <a:xfrm>
              <a:off x="988419" y="4038600"/>
              <a:ext cx="621151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76  -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971550" y="5286375"/>
            <a:ext cx="5029200" cy="914400"/>
            <a:chOff x="971072" y="5286388"/>
            <a:chExt cx="5029688" cy="914400"/>
          </a:xfrm>
          <a:solidFill>
            <a:srgbClr val="CCFFCC"/>
          </a:solidFill>
        </p:grpSpPr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971072" y="5286388"/>
              <a:ext cx="5029688" cy="914400"/>
              <a:chOff x="1246838" y="5286388"/>
              <a:chExt cx="7000924" cy="914400"/>
            </a:xfrm>
            <a:grpFill/>
          </p:grpSpPr>
          <p:sp>
            <p:nvSpPr>
              <p:cNvPr id="19" name="Rectangle 18"/>
              <p:cNvSpPr/>
              <p:nvPr/>
            </p:nvSpPr>
            <p:spPr bwMode="auto">
              <a:xfrm>
                <a:off x="1246838" y="5286388"/>
                <a:ext cx="7000924" cy="914400"/>
              </a:xfrm>
              <a:prstGeom prst="rect">
                <a:avLst/>
              </a:prstGeom>
              <a:grpFill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just">
                  <a:defRPr/>
                </a:pPr>
                <a:r>
                  <a:rPr lang="en-US" dirty="0">
                    <a:latin typeface="Berlin Sans FB" pitchFamily="34" charset="0"/>
                  </a:rPr>
                  <a:t>                    </a:t>
                </a:r>
                <a:r>
                  <a:rPr lang="en-US" dirty="0" smtClean="0">
                    <a:latin typeface="Berlin Sans FB" pitchFamily="34" charset="0"/>
                  </a:rPr>
                  <a:t> </a:t>
                </a:r>
                <a:r>
                  <a:rPr lang="id-ID" u="sng" dirty="0" smtClean="0">
                    <a:solidFill>
                      <a:schemeClr val="tx1"/>
                    </a:solidFill>
                    <a:latin typeface="Berlin Sans FB" pitchFamily="34" charset="0"/>
                  </a:rPr>
                  <a:t>Realisasi </a:t>
                </a:r>
                <a:r>
                  <a:rPr lang="id-ID" u="sng" dirty="0">
                    <a:solidFill>
                      <a:schemeClr val="tx1"/>
                    </a:solidFill>
                    <a:latin typeface="Berlin Sans FB" pitchFamily="34" charset="0"/>
                  </a:rPr>
                  <a:t>Biaya (RB)</a:t>
                </a:r>
                <a:endParaRPr lang="en-US" dirty="0">
                  <a:solidFill>
                    <a:schemeClr val="tx1"/>
                  </a:solidFill>
                  <a:latin typeface="Berlin Sans FB" pitchFamily="34" charset="0"/>
                </a:endParaRPr>
              </a:p>
              <a:p>
                <a:pPr algn="just">
                  <a:defRPr/>
                </a:pPr>
                <a:r>
                  <a:rPr lang="en-US" dirty="0">
                    <a:solidFill>
                      <a:schemeClr val="tx1"/>
                    </a:solidFill>
                    <a:latin typeface="Berlin Sans FB" pitchFamily="34" charset="0"/>
                  </a:rPr>
                  <a:t>                     </a:t>
                </a:r>
                <a:r>
                  <a:rPr lang="en-US" dirty="0" smtClean="0">
                    <a:solidFill>
                      <a:schemeClr val="tx1"/>
                    </a:solidFill>
                    <a:latin typeface="Berlin Sans FB" pitchFamily="34" charset="0"/>
                  </a:rPr>
                  <a:t> </a:t>
                </a:r>
                <a:r>
                  <a:rPr lang="id-ID" dirty="0" smtClean="0">
                    <a:solidFill>
                      <a:schemeClr val="tx1"/>
                    </a:solidFill>
                    <a:latin typeface="Berlin Sans FB" pitchFamily="34" charset="0"/>
                  </a:rPr>
                  <a:t>Target </a:t>
                </a:r>
                <a:r>
                  <a:rPr lang="id-ID" dirty="0">
                    <a:solidFill>
                      <a:schemeClr val="tx1"/>
                    </a:solidFill>
                    <a:latin typeface="Berlin Sans FB" pitchFamily="34" charset="0"/>
                  </a:rPr>
                  <a:t>Biaya (TB)</a:t>
                </a:r>
              </a:p>
            </p:txBody>
          </p:sp>
          <p:sp>
            <p:nvSpPr>
              <p:cNvPr id="20" name="Left Bracket 19"/>
              <p:cNvSpPr/>
              <p:nvPr/>
            </p:nvSpPr>
            <p:spPr bwMode="auto">
              <a:xfrm>
                <a:off x="2804809" y="5421326"/>
                <a:ext cx="77345" cy="685800"/>
              </a:xfrm>
              <a:prstGeom prst="leftBracket">
                <a:avLst/>
              </a:prstGeom>
              <a:grpFill/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/>
              </a:p>
            </p:txBody>
          </p:sp>
          <p:sp>
            <p:nvSpPr>
              <p:cNvPr id="21" name="Right Bracket 20"/>
              <p:cNvSpPr/>
              <p:nvPr/>
            </p:nvSpPr>
            <p:spPr bwMode="auto">
              <a:xfrm>
                <a:off x="7153874" y="5357839"/>
                <a:ext cx="77345" cy="685800"/>
              </a:xfrm>
              <a:prstGeom prst="rightBracket">
                <a:avLst/>
              </a:prstGeom>
              <a:grpFill/>
              <a:ln w="28575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/>
              </a:p>
            </p:txBody>
          </p:sp>
        </p:grpSp>
        <p:sp>
          <p:nvSpPr>
            <p:cNvPr id="37902" name="TextBox 29"/>
            <p:cNvSpPr txBox="1">
              <a:spLocks noChangeArrowheads="1"/>
            </p:cNvSpPr>
            <p:nvPr/>
          </p:nvSpPr>
          <p:spPr bwMode="auto">
            <a:xfrm>
              <a:off x="4188046" y="5533234"/>
              <a:ext cx="1042542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latin typeface="Berlin Sans FB" pitchFamily="34" charset="0"/>
                </a:rPr>
                <a:t>x  100 %</a:t>
              </a:r>
            </a:p>
          </p:txBody>
        </p:sp>
        <p:sp>
          <p:nvSpPr>
            <p:cNvPr id="37903" name="TextBox 30"/>
            <p:cNvSpPr txBox="1">
              <a:spLocks noChangeArrowheads="1"/>
            </p:cNvSpPr>
            <p:nvPr/>
          </p:nvSpPr>
          <p:spPr bwMode="auto">
            <a:xfrm>
              <a:off x="1024600" y="5547748"/>
              <a:ext cx="1046699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>
                  <a:latin typeface="Berlin Sans FB" pitchFamily="34" charset="0"/>
                </a:rPr>
                <a:t>100  %  -</a:t>
              </a:r>
            </a:p>
          </p:txBody>
        </p:sp>
      </p:grpSp>
      <p:sp>
        <p:nvSpPr>
          <p:cNvPr id="27" name="Left Bracket 26"/>
          <p:cNvSpPr/>
          <p:nvPr/>
        </p:nvSpPr>
        <p:spPr bwMode="auto">
          <a:xfrm>
            <a:off x="1905000" y="4038600"/>
            <a:ext cx="79542" cy="533400"/>
          </a:xfrm>
          <a:prstGeom prst="leftBracke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ight Bracket 27"/>
          <p:cNvSpPr/>
          <p:nvPr/>
        </p:nvSpPr>
        <p:spPr bwMode="auto">
          <a:xfrm>
            <a:off x="6477000" y="4038600"/>
            <a:ext cx="79543" cy="457200"/>
          </a:xfrm>
          <a:prstGeom prst="rightBracke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  <a:solidFill>
            <a:srgbClr val="CCFFCC"/>
          </a:solidFill>
          <a:ln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 Rounded MT Bold" pitchFamily="34" charset="0"/>
              </a:rPr>
              <a:t>NILAI CAPAIAN SASARAN KERJA PEGAWAI (NC SKP) :</a:t>
            </a:r>
            <a:endParaRPr lang="en-US" sz="2800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15328" cy="48100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Berlin Sans FB" pitchFamily="34" charset="0"/>
              </a:rPr>
              <a:t>Rumus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jika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erlin Sans FB" pitchFamily="34" charset="0"/>
              </a:rPr>
              <a:t>ada</a:t>
            </a:r>
            <a:r>
              <a:rPr lang="en-US" sz="24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400" dirty="0" smtClean="0">
                <a:latin typeface="Berlin Sans FB" pitchFamily="34" charset="0"/>
              </a:rPr>
              <a:t>target </a:t>
            </a:r>
            <a:r>
              <a:rPr lang="en-US" sz="2400" dirty="0" err="1" smtClean="0">
                <a:latin typeface="Berlin Sans FB" pitchFamily="34" charset="0"/>
              </a:rPr>
              <a:t>biaya</a:t>
            </a:r>
            <a:r>
              <a:rPr lang="en-US" sz="2400" dirty="0" smtClean="0">
                <a:latin typeface="Berlin Sans FB" pitchFamily="34" charset="0"/>
              </a:rPr>
              <a:t> 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100" y="2143116"/>
            <a:ext cx="7858180" cy="85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Berlin Sans FB" pitchFamily="34" charset="0"/>
              </a:rPr>
              <a:t>NCA </a:t>
            </a:r>
            <a:r>
              <a:rPr lang="en-US" sz="2400" u="sng" dirty="0" err="1" smtClean="0">
                <a:latin typeface="Berlin Sans FB" pitchFamily="34" charset="0"/>
              </a:rPr>
              <a:t>Kuantitas</a:t>
            </a:r>
            <a:r>
              <a:rPr lang="en-US" sz="2400" u="sng" dirty="0" smtClean="0">
                <a:latin typeface="Berlin Sans FB" pitchFamily="34" charset="0"/>
              </a:rPr>
              <a:t> + NCA </a:t>
            </a:r>
            <a:r>
              <a:rPr lang="en-US" sz="2400" u="sng" dirty="0" err="1" smtClean="0">
                <a:latin typeface="Berlin Sans FB" pitchFamily="34" charset="0"/>
              </a:rPr>
              <a:t>Kualitas</a:t>
            </a:r>
            <a:r>
              <a:rPr lang="en-US" sz="2400" u="sng" dirty="0" smtClean="0">
                <a:latin typeface="Berlin Sans FB" pitchFamily="34" charset="0"/>
              </a:rPr>
              <a:t> + NCA </a:t>
            </a:r>
            <a:r>
              <a:rPr lang="en-US" sz="2400" u="sng" dirty="0" err="1" smtClean="0">
                <a:latin typeface="Berlin Sans FB" pitchFamily="34" charset="0"/>
              </a:rPr>
              <a:t>Waktu</a:t>
            </a:r>
            <a:endParaRPr lang="en-US" sz="2400" u="sng" dirty="0" smtClean="0">
              <a:latin typeface="Berlin Sans FB" pitchFamily="34" charset="0"/>
            </a:endParaRPr>
          </a:p>
          <a:p>
            <a:pPr indent="2325688"/>
            <a:r>
              <a:rPr lang="en-US" sz="2400" dirty="0" smtClean="0">
                <a:latin typeface="Berlin Sans FB" pitchFamily="34" charset="0"/>
              </a:rPr>
              <a:t>    3</a:t>
            </a:r>
            <a:endParaRPr lang="en-US" sz="2400" dirty="0">
              <a:latin typeface="Berlin Sans FB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14348" y="3929066"/>
            <a:ext cx="8186766" cy="4810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Rumus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jika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ada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target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biaya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8662" y="4572008"/>
            <a:ext cx="7643866" cy="830997"/>
          </a:xfrm>
          <a:prstGeom prst="rect">
            <a:avLst/>
          </a:prstGeom>
          <a:solidFill>
            <a:srgbClr val="33CC3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latin typeface="Berlin Sans FB" pitchFamily="34" charset="0"/>
              </a:rPr>
              <a:t>NCA </a:t>
            </a:r>
            <a:r>
              <a:rPr lang="en-US" sz="2400" u="sng" dirty="0" err="1" smtClean="0">
                <a:latin typeface="Berlin Sans FB" pitchFamily="34" charset="0"/>
              </a:rPr>
              <a:t>Kuantitas</a:t>
            </a:r>
            <a:r>
              <a:rPr lang="en-US" sz="2400" u="sng" dirty="0" smtClean="0">
                <a:latin typeface="Berlin Sans FB" pitchFamily="34" charset="0"/>
              </a:rPr>
              <a:t> + NCA </a:t>
            </a:r>
            <a:r>
              <a:rPr lang="en-US" sz="2400" u="sng" dirty="0" err="1" smtClean="0">
                <a:latin typeface="Berlin Sans FB" pitchFamily="34" charset="0"/>
              </a:rPr>
              <a:t>Kualitas</a:t>
            </a:r>
            <a:r>
              <a:rPr lang="en-US" sz="2400" u="sng" dirty="0" smtClean="0">
                <a:latin typeface="Berlin Sans FB" pitchFamily="34" charset="0"/>
              </a:rPr>
              <a:t> + NCA </a:t>
            </a:r>
            <a:r>
              <a:rPr lang="en-US" sz="2400" u="sng" dirty="0" err="1" smtClean="0">
                <a:latin typeface="Berlin Sans FB" pitchFamily="34" charset="0"/>
              </a:rPr>
              <a:t>Waktu</a:t>
            </a:r>
            <a:r>
              <a:rPr lang="en-US" sz="2400" u="sng" dirty="0" smtClean="0">
                <a:latin typeface="Berlin Sans FB" pitchFamily="34" charset="0"/>
              </a:rPr>
              <a:t> + NCA </a:t>
            </a:r>
            <a:r>
              <a:rPr lang="en-US" sz="2400" u="sng" dirty="0" err="1" smtClean="0">
                <a:latin typeface="Berlin Sans FB" pitchFamily="34" charset="0"/>
              </a:rPr>
              <a:t>Biaya</a:t>
            </a:r>
            <a:endParaRPr lang="en-US" sz="2400" u="sng" dirty="0" smtClean="0">
              <a:latin typeface="Berlin Sans FB" pitchFamily="34" charset="0"/>
            </a:endParaRPr>
          </a:p>
          <a:p>
            <a:pPr indent="2325688"/>
            <a:r>
              <a:rPr lang="en-US" sz="2400" dirty="0" smtClean="0">
                <a:latin typeface="Berlin Sans FB" pitchFamily="34" charset="0"/>
              </a:rPr>
              <a:t>                   4</a:t>
            </a:r>
            <a:endParaRPr lang="en-US" sz="2400" dirty="0">
              <a:latin typeface="Berlin Sans FB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3143248"/>
            <a:ext cx="142876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latin typeface="Berlin Sans FB" pitchFamily="34" charset="0"/>
              </a:rPr>
              <a:t>= NC SKP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0100" y="5500702"/>
            <a:ext cx="1428760" cy="461665"/>
          </a:xfrm>
          <a:prstGeom prst="rect">
            <a:avLst/>
          </a:prstGeom>
          <a:solidFill>
            <a:srgbClr val="33CC33"/>
          </a:solidFill>
          <a:ln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dirty="0" smtClean="0">
                <a:latin typeface="Berlin Sans FB" pitchFamily="34" charset="0"/>
              </a:rPr>
              <a:t>= NC SKP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2357422" y="142852"/>
            <a:ext cx="45720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id-ID" sz="1200" b="1" dirty="0">
                <a:solidFill>
                  <a:srgbClr val="0033CC"/>
                </a:solidFill>
                <a:cs typeface="Times New Roman" pitchFamily="18" charset="0"/>
              </a:rPr>
              <a:t>PENILAIAN SASARAN </a:t>
            </a:r>
            <a:r>
              <a:rPr lang="id-ID" sz="1200" b="1" dirty="0" smtClean="0">
                <a:solidFill>
                  <a:srgbClr val="0033CC"/>
                </a:solidFill>
                <a:cs typeface="Times New Roman" pitchFamily="18" charset="0"/>
              </a:rPr>
              <a:t>KERJA</a:t>
            </a:r>
            <a:r>
              <a:rPr lang="en-US" sz="1200" b="1" dirty="0" smtClean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id-ID" sz="1200" b="1" dirty="0" smtClean="0">
                <a:solidFill>
                  <a:srgbClr val="0033CC"/>
                </a:solidFill>
                <a:cs typeface="Times New Roman" pitchFamily="18" charset="0"/>
              </a:rPr>
              <a:t>PEGAWAI </a:t>
            </a:r>
            <a:r>
              <a:rPr lang="id-ID" sz="1200" b="1" dirty="0">
                <a:solidFill>
                  <a:srgbClr val="0033CC"/>
                </a:solidFill>
                <a:cs typeface="Times New Roman" pitchFamily="18" charset="0"/>
              </a:rPr>
              <a:t>NEGERI </a:t>
            </a:r>
            <a:r>
              <a:rPr lang="id-ID" sz="1200" b="1" dirty="0" smtClean="0">
                <a:solidFill>
                  <a:srgbClr val="0033CC"/>
                </a:solidFill>
                <a:cs typeface="Times New Roman" pitchFamily="18" charset="0"/>
              </a:rPr>
              <a:t>SIPIL</a:t>
            </a:r>
            <a:endParaRPr lang="en-US" sz="1200" dirty="0">
              <a:solidFill>
                <a:srgbClr val="0033CC"/>
              </a:solidFill>
            </a:endParaRPr>
          </a:p>
        </p:txBody>
      </p:sp>
      <p:graphicFrame>
        <p:nvGraphicFramePr>
          <p:cNvPr id="5" name="Group 1059"/>
          <p:cNvGraphicFramePr>
            <a:graphicFrameLocks noGrp="1"/>
          </p:cNvGraphicFramePr>
          <p:nvPr/>
        </p:nvGraphicFramePr>
        <p:xfrm>
          <a:off x="144463" y="765175"/>
          <a:ext cx="8856693" cy="4530963"/>
        </p:xfrm>
        <a:graphic>
          <a:graphicData uri="http://schemas.openxmlformats.org/drawingml/2006/table">
            <a:tbl>
              <a:tblPr/>
              <a:tblGrid>
                <a:gridCol w="355571"/>
                <a:gridCol w="2357454"/>
                <a:gridCol w="357190"/>
                <a:gridCol w="571504"/>
                <a:gridCol w="428628"/>
                <a:gridCol w="357190"/>
                <a:gridCol w="428628"/>
                <a:gridCol w="357190"/>
                <a:gridCol w="571504"/>
                <a:gridCol w="571504"/>
                <a:gridCol w="642942"/>
                <a:gridCol w="500066"/>
                <a:gridCol w="642942"/>
                <a:gridCol w="714380"/>
              </a:tblGrid>
              <a:tr h="22364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NO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I. Kegiatan Tugas Jabatan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AK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TARGET</a:t>
                      </a: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AK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REALISASI</a:t>
                      </a:r>
                      <a:endParaRPr kumimoji="0" lang="id-ID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PENGHITUNGAN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NILAI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CAPAIAN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SKP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Kuant/</a:t>
                      </a: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output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Kual/ Mutu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Waktu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Biaya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Kuant/ output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Kual/ Mutu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Waktu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Biaya</a:t>
                      </a:r>
                      <a:endParaRPr kumimoji="0" lang="id-ID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id-ID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9</a:t>
                      </a:r>
                      <a:endParaRPr kumimoji="0" lang="id-ID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  <a:endParaRPr kumimoji="0" lang="id-ID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</a:t>
                      </a:r>
                      <a:endParaRPr kumimoji="0" lang="id-ID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</a:t>
                      </a:r>
                      <a:endParaRPr kumimoji="0" lang="id-ID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53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Menetapkan persetujuan kenaikan pangkat gol.ruang III/d ke bawah Prov. Lampung dan instansi vertikal.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5000 nota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5000 nota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85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261,00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4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Menetapkan persetujuan peninjauan masa kerja gol.ruang III/d ke bawah Provinsi  Lampung dan Instansi vertikal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 nota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 nota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256,00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85,33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Menetapkan persetujuan mutasi lain-lain gol.ruang III/d ke bawah Provinsi Lampung dan instansi Vertikal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20 nota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20 nota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256,00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85,33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Membuat konsep SK pindah Instansi pusat dan daerah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 SK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 SK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85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61</a:t>
                      </a: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Membuat laporan kenaikan pangkat, PMK, mutasi lain dan pindah instansi pusat dan daerah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2 lap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id-ID" sz="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2 lap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12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ea typeface="Times New Roman" pitchFamily="18" charset="0"/>
                          <a:cs typeface="Arial" charset="0"/>
                        </a:rPr>
                        <a:t>-</a:t>
                      </a:r>
                      <a:endParaRPr kumimoji="0" lang="sv-SE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256</a:t>
                      </a: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,00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5,33</a:t>
                      </a:r>
                      <a:endParaRPr kumimoji="0" lang="id-ID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II. Tugas Tambahan dan Kreativitas/Uns</a:t>
                      </a: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id-ID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  :</a:t>
                      </a:r>
                      <a:endParaRPr kumimoji="0" lang="id-ID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a. Tugas Tambahan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6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b. Kreativitas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604">
                <a:tc rowSpan="2" gridSpan="1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NILAI CAPAIAN SKP</a:t>
                      </a:r>
                      <a:endParaRPr kumimoji="0" lang="id-ID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</a:t>
                      </a:r>
                      <a:endParaRPr kumimoji="0" lang="id-ID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604">
                <a:tc gridSpan="1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(Baik)</a:t>
                      </a:r>
                      <a:endParaRPr kumimoji="0" lang="id-ID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83" name="Text Box 1057"/>
          <p:cNvSpPr txBox="1">
            <a:spLocks noChangeArrowheads="1"/>
          </p:cNvSpPr>
          <p:nvPr/>
        </p:nvSpPr>
        <p:spPr bwMode="auto">
          <a:xfrm>
            <a:off x="0" y="428625"/>
            <a:ext cx="43767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1200" b="1" dirty="0">
                <a:solidFill>
                  <a:srgbClr val="0033CC"/>
                </a:solidFill>
              </a:rPr>
              <a:t>Jangka waktu penilaian </a:t>
            </a:r>
            <a:r>
              <a:rPr lang="en-US" sz="1200" b="1" dirty="0" smtClean="0">
                <a:solidFill>
                  <a:srgbClr val="0033CC"/>
                </a:solidFill>
              </a:rPr>
              <a:t>4</a:t>
            </a:r>
            <a:r>
              <a:rPr lang="id-ID" sz="1200" b="1" dirty="0" smtClean="0">
                <a:solidFill>
                  <a:srgbClr val="0033CC"/>
                </a:solidFill>
              </a:rPr>
              <a:t> </a:t>
            </a:r>
            <a:r>
              <a:rPr lang="id-ID" sz="1200" b="1" dirty="0">
                <a:solidFill>
                  <a:srgbClr val="0033CC"/>
                </a:solidFill>
              </a:rPr>
              <a:t>Januari s/d 31 Desember </a:t>
            </a:r>
            <a:r>
              <a:rPr lang="id-ID" sz="1200" b="1" dirty="0" smtClean="0">
                <a:solidFill>
                  <a:srgbClr val="0033CC"/>
                </a:solidFill>
              </a:rPr>
              <a:t>201</a:t>
            </a:r>
            <a:r>
              <a:rPr lang="en-US" sz="1200" b="1" dirty="0" smtClean="0">
                <a:solidFill>
                  <a:srgbClr val="0033CC"/>
                </a:solidFill>
              </a:rPr>
              <a:t>4</a:t>
            </a:r>
            <a:endParaRPr lang="id-ID" sz="1200" b="1" dirty="0">
              <a:solidFill>
                <a:srgbClr val="0033CC"/>
              </a:solidFill>
            </a:endParaRPr>
          </a:p>
        </p:txBody>
      </p:sp>
      <p:graphicFrame>
        <p:nvGraphicFramePr>
          <p:cNvPr id="7" name="Group 1060"/>
          <p:cNvGraphicFramePr>
            <a:graphicFrameLocks noGrp="1"/>
          </p:cNvGraphicFramePr>
          <p:nvPr/>
        </p:nvGraphicFramePr>
        <p:xfrm>
          <a:off x="3071802" y="5455920"/>
          <a:ext cx="5715000" cy="1402080"/>
        </p:xfrm>
        <a:graphic>
          <a:graphicData uri="http://schemas.openxmlformats.org/drawingml/2006/table">
            <a:tbl>
              <a:tblPr/>
              <a:tblGrid>
                <a:gridCol w="3200400"/>
                <a:gridCol w="251460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Ja</a:t>
                      </a: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karta, 31 Desember 201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Pejabat Penila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sv-SE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Dra. Sri Melati)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NIP.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19600316 198403 2 001</a:t>
                      </a: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</p:spPr>
        <p:txBody>
          <a:bodyPr anchor="ctr">
            <a:norm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Arial Rounded MT Bold" pitchFamily="34" charset="0"/>
              </a:rPr>
              <a:t>ASPEK KUANTITAS :</a:t>
            </a:r>
            <a:endParaRPr lang="en-US" sz="2800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85786" y="1214422"/>
            <a:ext cx="7772400" cy="1409696"/>
          </a:xfrm>
          <a:solidFill>
            <a:srgbClr val="CCCCFF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457200" indent="-457200">
              <a:buNone/>
              <a:tabLst>
                <a:tab pos="1620838" algn="l"/>
              </a:tabLst>
            </a:pPr>
            <a:r>
              <a:rPr lang="en-US" sz="2400" dirty="0" smtClean="0">
                <a:latin typeface="Berlin Sans FB" pitchFamily="34" charset="0"/>
              </a:rPr>
              <a:t>	 	</a:t>
            </a:r>
            <a:r>
              <a:rPr lang="en-US" sz="2400" dirty="0" err="1" smtClean="0">
                <a:latin typeface="Berlin Sans FB" pitchFamily="34" charset="0"/>
              </a:rPr>
              <a:t>Realisasi</a:t>
            </a:r>
            <a:r>
              <a:rPr lang="en-US" sz="2400" dirty="0" smtClean="0">
                <a:latin typeface="Berlin Sans FB" pitchFamily="34" charset="0"/>
              </a:rPr>
              <a:t> Output  (RO)</a:t>
            </a:r>
          </a:p>
          <a:p>
            <a:pPr>
              <a:buNone/>
              <a:tabLst>
                <a:tab pos="1427163" algn="l"/>
                <a:tab pos="4668838" algn="l"/>
                <a:tab pos="5118100" algn="l"/>
              </a:tabLst>
            </a:pPr>
            <a:r>
              <a:rPr lang="en-US" sz="2400" dirty="0" err="1" smtClean="0">
                <a:latin typeface="Berlin Sans FB" pitchFamily="34" charset="0"/>
              </a:rPr>
              <a:t>Rumus</a:t>
            </a:r>
            <a:r>
              <a:rPr lang="en-US" sz="2400" dirty="0" smtClean="0">
                <a:latin typeface="Berlin Sans FB" pitchFamily="34" charset="0"/>
              </a:rPr>
              <a:t> :		X	100</a:t>
            </a:r>
          </a:p>
          <a:p>
            <a:pPr>
              <a:buNone/>
              <a:tabLst>
                <a:tab pos="1620838" algn="l"/>
              </a:tabLst>
            </a:pPr>
            <a:r>
              <a:rPr lang="en-US" sz="2400" dirty="0" smtClean="0">
                <a:latin typeface="Berlin Sans FB" pitchFamily="34" charset="0"/>
              </a:rPr>
              <a:t>		Target Output (TO)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57422" y="1928802"/>
            <a:ext cx="300039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785786" y="3143248"/>
            <a:ext cx="7786742" cy="1409696"/>
          </a:xfrm>
          <a:prstGeom prst="rect">
            <a:avLst/>
          </a:prstGeom>
          <a:solidFill>
            <a:srgbClr val="CCCCFF"/>
          </a:solidFill>
          <a:ln>
            <a:solidFill>
              <a:srgbClr val="0070C0"/>
            </a:solidFill>
          </a:ln>
        </p:spPr>
        <p:txBody>
          <a:bodyPr vert="horz" anchor="ctr">
            <a:normAutofit/>
          </a:bodyPr>
          <a:lstStyle/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1620838" algn="l"/>
              </a:tabLst>
              <a:defRPr/>
            </a:pPr>
            <a:r>
              <a:rPr lang="en-US" sz="2400" dirty="0" err="1" smtClean="0">
                <a:latin typeface="Berlin Sans FB" pitchFamily="34" charset="0"/>
              </a:rPr>
              <a:t>Contoh</a:t>
            </a:r>
            <a:r>
              <a:rPr lang="en-US" sz="2400" dirty="0" smtClean="0">
                <a:latin typeface="Berlin Sans FB" pitchFamily="34" charset="0"/>
              </a:rPr>
              <a:t> 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tabLst>
                <a:tab pos="1620838" algn="l"/>
                <a:tab pos="2695575" algn="l"/>
                <a:tab pos="3673475" algn="l"/>
                <a:tab pos="3946525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Target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Outpu</a:t>
            </a:r>
            <a:r>
              <a:rPr lang="en-US" sz="2400" dirty="0" smtClean="0">
                <a:latin typeface="Berlin Sans FB" pitchFamily="34" charset="0"/>
              </a:rPr>
              <a:t>t  (TO)	= 	5000 nota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tabLst>
                <a:tab pos="3673475" algn="l"/>
                <a:tab pos="3946525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Realisasi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 Output (RO) 	=	5000 nota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4348" y="5357826"/>
            <a:ext cx="7929618" cy="1143008"/>
          </a:xfrm>
          <a:prstGeom prst="rect">
            <a:avLst/>
          </a:prstGeom>
          <a:solidFill>
            <a:srgbClr val="CCCCFF"/>
          </a:solidFill>
          <a:ln>
            <a:solidFill>
              <a:srgbClr val="0070C0"/>
            </a:solidFill>
          </a:ln>
        </p:spPr>
        <p:txBody>
          <a:bodyPr vert="horz" anchor="ctr">
            <a:normAutofit fontScale="85000" lnSpcReduction="20000"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>
                <a:tab pos="722313" algn="l"/>
                <a:tab pos="2070100" algn="l"/>
              </a:tabLst>
              <a:defRPr/>
            </a:pPr>
            <a:r>
              <a:rPr lang="en-US" sz="2400" dirty="0">
                <a:latin typeface="Berlin Sans FB" pitchFamily="34" charset="0"/>
              </a:rPr>
              <a:t>	</a:t>
            </a:r>
            <a:r>
              <a:rPr lang="en-US" sz="2400" dirty="0" smtClean="0">
                <a:latin typeface="Berlin Sans FB" pitchFamily="34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5000 (RO)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tabLst>
                <a:tab pos="2246313" algn="l"/>
                <a:tab pos="2951163" algn="l"/>
                <a:tab pos="3321050" algn="l"/>
                <a:tab pos="3770313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	</a:t>
            </a:r>
            <a:r>
              <a:rPr lang="en-US" sz="2800" dirty="0" smtClean="0">
                <a:latin typeface="Berlin Sans FB" pitchFamily="34" charset="0"/>
              </a:rPr>
              <a:t>  X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" pitchFamily="34" charset="0"/>
                <a:ea typeface="+mn-ea"/>
                <a:cs typeface="+mn-cs"/>
              </a:rPr>
              <a:t>100	  =	100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>
                <a:tab pos="625475" algn="l"/>
                <a:tab pos="2774950" algn="l"/>
                <a:tab pos="3144838" algn="l"/>
                <a:tab pos="3321050" algn="l"/>
                <a:tab pos="5118100" algn="l"/>
              </a:tabLst>
              <a:defRPr/>
            </a:pPr>
            <a:r>
              <a:rPr lang="en-US" sz="2800" dirty="0">
                <a:latin typeface="Berlin Sans FB" pitchFamily="34" charset="0"/>
              </a:rPr>
              <a:t>	</a:t>
            </a:r>
            <a:r>
              <a:rPr lang="en-US" sz="2800" dirty="0" smtClean="0">
                <a:latin typeface="Berlin Sans FB" pitchFamily="34" charset="0"/>
              </a:rPr>
              <a:t>	5000 (TO)			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" pitchFamily="34" charset="0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4414" y="5929330"/>
            <a:ext cx="17145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714316" y="4714884"/>
            <a:ext cx="8429684" cy="64294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52425" marR="0" lvl="0" indent="-352425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tabLst>
                <a:tab pos="1620838" algn="l"/>
              </a:tabLst>
              <a:defRPr/>
            </a:pPr>
            <a:r>
              <a:rPr lang="en-US" sz="2400" dirty="0" err="1" smtClean="0">
                <a:solidFill>
                  <a:srgbClr val="7030A0"/>
                </a:solidFill>
                <a:latin typeface="Berlin Sans FB" pitchFamily="34" charset="0"/>
              </a:rPr>
              <a:t>Nilai</a:t>
            </a:r>
            <a:r>
              <a:rPr lang="en-US" sz="2400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erlin Sans FB" pitchFamily="34" charset="0"/>
              </a:rPr>
              <a:t>capaian</a:t>
            </a:r>
            <a:r>
              <a:rPr lang="en-US" sz="2400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erlin Sans FB" pitchFamily="34" charset="0"/>
              </a:rPr>
              <a:t>aspek</a:t>
            </a:r>
            <a:r>
              <a:rPr lang="en-US" sz="2400" dirty="0" smtClean="0">
                <a:solidFill>
                  <a:srgbClr val="7030A0"/>
                </a:solidFill>
                <a:latin typeface="Berlin Sans FB" pitchFamily="34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Berlin Sans FB" pitchFamily="34" charset="0"/>
              </a:rPr>
              <a:t>kuantitas</a:t>
            </a:r>
            <a:r>
              <a:rPr lang="en-US" sz="2400" dirty="0" smtClean="0">
                <a:solidFill>
                  <a:srgbClr val="7030A0"/>
                </a:solidFill>
                <a:latin typeface="Berlin Sans FB" pitchFamily="34" charset="0"/>
              </a:rPr>
              <a:t> / </a:t>
            </a:r>
            <a:r>
              <a:rPr lang="en-US" sz="2400" dirty="0" err="1" smtClean="0">
                <a:solidFill>
                  <a:srgbClr val="7030A0"/>
                </a:solidFill>
                <a:latin typeface="Berlin Sans FB" pitchFamily="34" charset="0"/>
              </a:rPr>
              <a:t>ouput</a:t>
            </a:r>
            <a:r>
              <a:rPr lang="en-US" sz="2400" dirty="0" smtClean="0">
                <a:solidFill>
                  <a:srgbClr val="7030A0"/>
                </a:solidFill>
                <a:latin typeface="Berlin Sans FB" pitchFamily="34" charset="0"/>
              </a:rPr>
              <a:t> :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245</TotalTime>
  <Words>1158</Words>
  <Application>Microsoft Office PowerPoint</Application>
  <PresentationFormat>On-screen Show (4:3)</PresentationFormat>
  <Paragraphs>349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PENGHITUNGAN  PER ASPEK DALAM SKP</vt:lpstr>
      <vt:lpstr>Slide 2</vt:lpstr>
      <vt:lpstr>Slide 3</vt:lpstr>
      <vt:lpstr>Slide 4</vt:lpstr>
      <vt:lpstr>Slide 5</vt:lpstr>
      <vt:lpstr>Slide 6</vt:lpstr>
      <vt:lpstr>NILAI CAPAIAN SASARAN KERJA PEGAWAI (NC SKP) :</vt:lpstr>
      <vt:lpstr>Slide 8</vt:lpstr>
      <vt:lpstr>ASPEK KUANTITAS :</vt:lpstr>
      <vt:lpstr>ASPEK KUALITAS :</vt:lpstr>
      <vt:lpstr>ASPEK WAKTU :</vt:lpstr>
      <vt:lpstr>Contoh Hitung Nilai Capaian SKP :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CONTOH PENGHITUNGAN PER ASPEK</dc:title>
  <dc:creator>Bpk. Haryono</dc:creator>
  <cp:lastModifiedBy>Bpk. Haryono</cp:lastModifiedBy>
  <cp:revision>60</cp:revision>
  <dcterms:created xsi:type="dcterms:W3CDTF">2013-06-01T00:16:43Z</dcterms:created>
  <dcterms:modified xsi:type="dcterms:W3CDTF">2013-09-17T00:40:08Z</dcterms:modified>
</cp:coreProperties>
</file>