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21" r:id="rId2"/>
    <p:sldMasterId id="2147483769" r:id="rId3"/>
    <p:sldMasterId id="2147483781" r:id="rId4"/>
    <p:sldMasterId id="2147483855" r:id="rId5"/>
    <p:sldMasterId id="2147483916" r:id="rId6"/>
    <p:sldMasterId id="2147483940" r:id="rId7"/>
    <p:sldMasterId id="2147483964" r:id="rId8"/>
    <p:sldMasterId id="2147483976" r:id="rId9"/>
    <p:sldMasterId id="2147484000" r:id="rId10"/>
    <p:sldMasterId id="2147484048" r:id="rId11"/>
    <p:sldMasterId id="2147484060" r:id="rId12"/>
    <p:sldMasterId id="2147484072" r:id="rId13"/>
    <p:sldMasterId id="2147484084" r:id="rId14"/>
    <p:sldMasterId id="2147484096" r:id="rId15"/>
    <p:sldMasterId id="2147484132" r:id="rId16"/>
    <p:sldMasterId id="2147484144" r:id="rId17"/>
    <p:sldMasterId id="2147484156" r:id="rId18"/>
    <p:sldMasterId id="2147484168" r:id="rId19"/>
    <p:sldMasterId id="2147484180" r:id="rId20"/>
  </p:sldMasterIdLst>
  <p:notesMasterIdLst>
    <p:notesMasterId r:id="rId44"/>
  </p:notesMasterIdLst>
  <p:handoutMasterIdLst>
    <p:handoutMasterId r:id="rId45"/>
  </p:handoutMasterIdLst>
  <p:sldIdLst>
    <p:sldId id="300" r:id="rId21"/>
    <p:sldId id="324" r:id="rId22"/>
    <p:sldId id="281" r:id="rId23"/>
    <p:sldId id="328" r:id="rId24"/>
    <p:sldId id="332" r:id="rId25"/>
    <p:sldId id="367" r:id="rId26"/>
    <p:sldId id="368" r:id="rId27"/>
    <p:sldId id="349" r:id="rId28"/>
    <p:sldId id="337" r:id="rId29"/>
    <p:sldId id="339" r:id="rId30"/>
    <p:sldId id="353" r:id="rId31"/>
    <p:sldId id="355" r:id="rId32"/>
    <p:sldId id="357" r:id="rId33"/>
    <p:sldId id="314" r:id="rId34"/>
    <p:sldId id="365" r:id="rId35"/>
    <p:sldId id="359" r:id="rId36"/>
    <p:sldId id="383" r:id="rId37"/>
    <p:sldId id="371" r:id="rId38"/>
    <p:sldId id="374" r:id="rId39"/>
    <p:sldId id="376" r:id="rId40"/>
    <p:sldId id="378" r:id="rId41"/>
    <p:sldId id="385" r:id="rId42"/>
    <p:sldId id="334" r:id="rId43"/>
  </p:sldIdLst>
  <p:sldSz cx="9144000" cy="6858000" type="screen4x3"/>
  <p:notesSz cx="6669088" cy="9928225"/>
  <p:defaultTextStyle>
    <a:defPPr>
      <a:defRPr lang="id-ID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00"/>
    <a:srgbClr val="0066FF"/>
    <a:srgbClr val="800080"/>
    <a:srgbClr val="990099"/>
    <a:srgbClr val="0066CC"/>
    <a:srgbClr val="0000CC"/>
    <a:srgbClr val="FF0066"/>
    <a:srgbClr val="CC0099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B5992-BECC-4ED1-BE86-65A70C964F63}" type="datetimeFigureOut">
              <a:rPr lang="id-ID" smtClean="0"/>
              <a:pPr/>
              <a:t>15/10/2019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005C-F5FB-41CA-ABED-16B05BEF39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5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BC821-0F2A-4B00-A5D2-44DB97C3AE2C}" type="datetimeFigureOut">
              <a:rPr lang="id-ID" smtClean="0"/>
              <a:pPr/>
              <a:t>15/10/2019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F692B-1030-4546-AEFC-6A4B2E2745D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401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>
              <a:ea typeface="宋体" pitchFamily="2" charset="-122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F649F7-5280-4511-97E7-5C932241B294}" type="slidenum">
              <a:rPr lang="id-ID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F7F2E49-9D80-438D-AEDC-06EFDAA69F0D}" type="slidenum">
              <a:rPr lang="zh-CN" altLang="en-US" sz="12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692B-1030-4546-AEFC-6A4B2E2745D7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>
              <a:ea typeface="宋体" pitchFamily="2" charset="-122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E4D038-2718-4C3B-9ECE-48CA04463ADC}" type="slidenum">
              <a:rPr lang="id-ID" smtClean="0">
                <a:latin typeface="Arial" charset="0"/>
              </a:rPr>
              <a:pPr/>
              <a:t>12</a:t>
            </a:fld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692B-1030-4546-AEFC-6A4B2E2745D7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27689-C2E8-4730-9B2A-6B1E7C231F9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692B-1030-4546-AEFC-6A4B2E2745D7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55650"/>
            <a:ext cx="4960937" cy="3721100"/>
          </a:xfrm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282961-3F90-47A9-8AAE-B8EE8D27ABC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55650"/>
            <a:ext cx="4960937" cy="3721100"/>
          </a:xfrm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282961-3F90-47A9-8AAE-B8EE8D27ABC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ACD3412-0AC7-46AF-8689-9EF41B27528D}" type="slidenum">
              <a:rPr lang="id-ID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d-ID" sz="12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210" rtl="0"/>
            <a:fld id="{23DF692B-1030-4546-AEFC-6A4B2E2745D7}" type="slidenum">
              <a:rPr lang="id-ID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defTabSz="914210" rtl="0"/>
              <a:t>19</a:t>
            </a:fld>
            <a:endParaRPr lang="id-ID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861A27-2A43-446A-A3FB-0F6DBFD5F450}" type="slidenum">
              <a:rPr lang="id-ID" sz="1200" kern="1200">
                <a:solidFill>
                  <a:prstClr val="black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d-ID" sz="1200" kern="1200">
              <a:solidFill>
                <a:prstClr val="black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A03498-ECD3-4B25-ADFE-051D1B81F2D2}" type="slidenum">
              <a:rPr lang="id-ID" sz="1200" kern="1200">
                <a:solidFill>
                  <a:prstClr val="black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d-ID" sz="1200" kern="1200">
              <a:solidFill>
                <a:prstClr val="black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3A24F8C-A149-4386-952B-7635EBFAE244}" type="slidenum">
              <a:rPr lang="id-ID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21</a:t>
            </a:fld>
            <a:endParaRPr lang="id-ID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8B5A875-0B15-47B6-BD2A-1DFB55CA3D1A}" type="slidenum">
              <a:rPr lang="id-ID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d-ID" sz="12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26A5266-298B-4C1B-AECE-65E2D1938009}" type="slidenum">
              <a:rPr lang="id-ID" sz="1200" kern="1200">
                <a:solidFill>
                  <a:prstClr val="black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d-ID" sz="1200" kern="1200">
              <a:solidFill>
                <a:prstClr val="black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ABA5B-E48F-4E43-A314-C677DE44B3F0}" type="slidenum">
              <a:rPr lang="id-ID" altLang="zh-CN"/>
              <a:pPr/>
              <a:t>3</a:t>
            </a:fld>
            <a:endParaRPr lang="id-ID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761BA2-F5FC-42EA-A5F5-45FE25C3B75A}" type="slidenum">
              <a:rPr lang="id-ID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d-ID" sz="12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26A5266-298B-4C1B-AECE-65E2D1938009}" type="slidenum">
              <a:rPr lang="id-ID" sz="1200" kern="1200">
                <a:solidFill>
                  <a:prstClr val="black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d-ID" sz="1200" kern="1200">
              <a:solidFill>
                <a:prstClr val="black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692B-1030-4546-AEFC-6A4B2E2745D7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692B-1030-4546-AEFC-6A4B2E2745D7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55650"/>
            <a:ext cx="4960937" cy="3721100"/>
          </a:xfrm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A56FC3-923B-4BA2-8714-5F7833C6AB9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692B-1030-4546-AEFC-6A4B2E2745D7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MO30"/>
          <p:cNvPicPr>
            <a:picLocks noChangeAspect="1" noChangeArrowheads="1"/>
          </p:cNvPicPr>
          <p:nvPr userDrawn="1"/>
        </p:nvPicPr>
        <p:blipFill>
          <a:blip r:embed="rId2" cstate="print"/>
          <a:srcRect l="10666" t="16119" r="25111" b="46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 sz="6000">
                <a:solidFill>
                  <a:srgbClr val="C40026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1209677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7" y="1209677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128590"/>
            <a:ext cx="1993900" cy="563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128590"/>
            <a:ext cx="5829300" cy="563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608A-379D-48DA-97E5-C83FF16C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EE91-3B0A-4884-B250-AD5EEE73E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77CF9-B27D-47D9-AC59-334064DEF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1F721-686E-4D63-BD8D-C749103AF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6B2E7-A838-44D0-BAC0-E845D8BD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526A-D940-4B22-B5AB-F0287CF6A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3322-6E80-4DC6-AAEB-62C25961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A151-D995-48DB-9F7C-DA131EE9C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5A46-E113-421F-BED9-69E6B5C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278F3-DEA2-46ED-9815-2471E3343F8F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F424-C210-4586-BA78-4AB5C6947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21BE-4E49-4767-A0FC-5845290F8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608A-379D-48DA-97E5-C83FF16C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EE91-3B0A-4884-B250-AD5EEE73E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77CF9-B27D-47D9-AC59-334064DEF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1F721-686E-4D63-BD8D-C749103AF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6B2E7-A838-44D0-BAC0-E845D8BD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526A-D940-4B22-B5AB-F0287CF6A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3322-6E80-4DC6-AAEB-62C25961B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A151-D995-48DB-9F7C-DA131EE9C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3D620-E302-43D5-AC6D-8DA5ADDE3D3E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5A46-E113-421F-BED9-69E6B5C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F424-C210-4586-BA78-4AB5C6947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21BE-4E49-4767-A0FC-5845290F8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0538"/>
            <a:ext cx="91440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365625"/>
            <a:ext cx="8207375" cy="960438"/>
          </a:xfrm>
        </p:spPr>
        <p:txBody>
          <a:bodyPr/>
          <a:lstStyle>
            <a:lvl1pPr>
              <a:defRPr sz="34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3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326063"/>
            <a:ext cx="8207375" cy="407987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/>
              <a:t>单击添加署名或公司信息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274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274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5116-23C8-452A-B833-35A6EBA20A58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44450"/>
            <a:ext cx="2074862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6073775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77E4-2F6E-4944-8EF1-9C03FBAC577E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CDD2-1E40-4C11-9C50-2A1402F600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F98A9-09E9-4A09-BC23-D1029B316A5F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663AB-DE7F-4529-9ABB-17F44334D8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3210-EE7B-4D9A-B624-331BAE32B655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4F57E-EA12-45B3-9750-5310B4AE7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F395-72A7-45CE-B482-5F79E0BFE768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5C52-744A-4024-AF3B-F614186893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B7C1-E834-4519-85A2-7AD11E54A558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D7250-42F1-4EC3-A3EE-C994778C43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A9903-DA4E-4E49-88B7-894C04ECF81A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D3BC-9CE4-4EBD-BBB4-78520972E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7" y="1628775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125" y="1628775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0C77-5BC7-4A35-866F-E3EDCC8D21AC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E3DA-D72B-4248-9A07-5E23E30ED38B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0CA8-E696-4685-A917-4C396F3163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56C91-5F2B-47E8-A95B-F4645BCD1F04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2298-8E6F-4029-A156-1D4BBFCB79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9F7-D472-47D3-AA8A-C5546756FD90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4C54A-AFAB-47E4-A23C-55D6A46EC3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4520-FD13-4DB7-921B-B058B96DAA99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9FAA-AB92-4E30-AD58-D00A103B90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5CE7-F97C-4368-8B8F-FB270E139958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CE53C-CE39-4B91-B987-56A86A8F63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1588"/>
            <a:ext cx="6400800" cy="1217612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98F7-813E-4B29-A523-F482C62E67C9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du0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5704CE-DD43-4FEA-93F0-17B3B04F4FC0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单击此处编辑母版标题样式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3600" b="1"/>
            </a:lvl1pPr>
          </a:lstStyle>
          <a:p>
            <a:r>
              <a:rPr 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9B492-8B87-439E-8246-D915F4831D33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3785A-07E6-4D6D-8D30-9CB59886C66A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8D184-EA03-402F-998A-956146CAD4A7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A037-9A1A-49E7-8822-B0DDD618D897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D8A9D-942A-4D66-AA86-14E9E6514D4F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337A3-6D9D-48D9-8791-3F9C25C8DF0F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023D9-0DA7-4B52-9B2A-B97294108A6F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B487C-E878-44F3-88E2-5DAC671B8F5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28CD3-F95B-458E-ACCF-08AB91DC2EED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A0901-5681-494E-AFCA-DEB973A0FB1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D18DC-0258-4973-A204-57766A3A2AE1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E544DCF-E9B9-436E-BB3F-CACF1F8A600E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AB380BC-FC34-412E-838B-8991388372F0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470A23D-62B8-4371-BAC1-9248EC614C78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E301A29-5C5A-4ED7-9EB6-EE8B9903C5BF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B955A9E-BA41-44D0-9593-4FC29C451A7F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07CA646-213D-41EB-942B-6852D60F8E6E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75B8-1C11-4E22-B0EB-2ED9C08FF30F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FBFC92F-08F9-42E9-BA99-E15226B0F704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5B3946-D87E-441B-92A0-14C3EA452E71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5ACE48D-FCF0-4781-A3CD-1588B68ADDFD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E63BD3B-BCBD-4E99-86E6-D16B325226D9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0F4B549-D1DE-4567-BE29-43E639D40626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AF122B1-0763-41CB-B9FF-D7E4C9D90640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12656BC-0AA6-4DA9-BF4E-F135E46669D3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EF1698-7AD3-41F6-A9D4-F510443D2756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3DEE015-FD33-4F0F-9B69-D8C0E304DD7D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17BA15-18CC-43BC-9EAA-9411A88A3351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3849B41-659A-4D5E-BCB3-DFF88640B39B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1E83DC-450E-4DC3-AA4C-2719E04CE2B9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C8833F4-F00F-47DA-86E4-159EB1D8D2AB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9389A5F-16EB-4578-B579-DEF5A77FC994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3929A39-5DC9-4881-90BA-D2B0796DBD62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2923B6A-DC4A-4471-9552-9F8AF06A1D75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pic>
        <p:nvPicPr>
          <p:cNvPr id="2051" name="图片 7" descr="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图片 5" descr="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3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图片 6" descr="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64331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图片 10" descr="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图片 11" descr="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图片 9" descr="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图片 12" descr="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38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图片 8" descr="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图片 13" descr="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5572125"/>
            <a:ext cx="4572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39975" y="1123950"/>
            <a:ext cx="6403975" cy="8953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2060575"/>
            <a:ext cx="6400800" cy="693738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C9CE-8D2B-4F20-AF9B-04CFEBBB3CE9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7475"/>
            <a:ext cx="2058988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29325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13B71-1D89-412E-8739-70096400657B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5D0628-94FE-4F59-B954-4FD5ED26CA73}" type="datetimeFigureOut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15/10/2019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E05CA934-E13B-4719-B1A2-AC5E42ED15D9}" type="slidenum">
              <a:rPr lang="id-ID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id-ID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84E5-F844-4F02-9870-F42131BA9A9B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4CE1A35-792E-481D-831F-89461AF84CC7}" type="datetimeFigureOut">
              <a:rPr lang="fr-FR" altLang="en-US" kern="1200">
                <a:solidFill>
                  <a:srgbClr val="000000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FR" altLang="en-US" kern="12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FR" altLang="en-US" kern="12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40E4702-65FF-4C4A-9F1D-4951F00531B0}" type="slidenum">
              <a:rPr lang="fr-FR" kern="1200">
                <a:solidFill>
                  <a:srgbClr val="000000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kern="12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35375" y="4006850"/>
            <a:ext cx="5181600" cy="863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单击此处编辑母版标题样式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4941888"/>
            <a:ext cx="5178425" cy="574675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C8AF699-733F-4325-A37E-532572EBD802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998741A-7C1B-4BD6-BD44-979D947D220F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68B3596-2450-41BE-A32D-53E46500E5F6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5E85DD-197D-4C6D-8572-6F3C2A48FEF2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BBCF392-3A59-41DE-8F10-A32EF9B95147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135FE33-C77A-4CFC-BFE1-A56278893CE3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F34A0EC-F212-4EEA-96C9-AF9AAFCA78E3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424D144-04E5-4889-99CB-F52F0D5F56E7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9CA457E-A66B-4B8C-B7F0-1DE436310C65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9E10333-B5EC-42DE-8EE0-BBA2C357010D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3C49642-D553-4773-A7A8-F7AAAB056C11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79B62D-FCC3-419F-A269-FEE5D4E8197A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4AC3F0B-9272-49CD-AB2C-D23FF16685D7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4C8476-9838-4411-820C-5AE3CE59CCBA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BC67524-E6D8-44E4-A3F3-8C06CB9CBFBF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AF85C7D-F142-46CE-90A1-0B613E90A7C1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F5072DB-87A2-4BCD-8F92-9CE8CDFC234C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69D15B2-4FE6-478F-867E-040655E7CBE4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1" y="274640"/>
            <a:ext cx="1730375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4640"/>
            <a:ext cx="5038725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10E5-0587-4469-89EB-D20ADDF8F1C7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A860C8B-884E-4A4E-BD19-1A60A57E6DFF}" type="datetimeFigureOut">
              <a:rPr lang="id-ID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12322FC-00ED-4C70-869B-C0E9EE3EEB87}" type="slidenum">
              <a:rPr lang="fr-CA" altLang="en-US" sz="1200" kern="1200">
                <a:solidFill>
                  <a:srgbClr val="898989"/>
                </a:solidFill>
                <a:latin typeface="Calibri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>
              <a:solidFill>
                <a:srgbClr val="898989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614BA5-6277-488A-A945-C275BE96C6E8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36BBC6-C5F2-48D1-8026-E6EC9E6666AD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3A5E81-B4B0-46D5-871C-E5AE62AB3EF4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C53B78-1B6C-42C4-A14B-F81ED22E2F2E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0514B4-74F0-4126-83AC-FCD20A804255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C3AFB6-EC20-4340-837C-A1E3C756B935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00CE06-939E-4779-B086-16630EC90D51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B8BE16-8386-4097-8903-3E441054788A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6E6BE-55A4-43BE-8E44-05A54E200F57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7F117D-6696-49CF-B5E1-42A6575E6030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B0FFE5-2BFA-4906-9FC5-32FA701B5661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2EB57C-CB33-4115-B3F7-F957B0507715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100B0-1D3C-42EF-97D5-E734B338CE34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89C53F-C231-4530-8032-7E75272B8176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4A68B-5829-4BA0-843E-C9C2E21DF9A4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7F1AC-858E-44CB-8DC3-55560FFE38E1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id-ID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12299-A83E-4059-BE90-D8316889E504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A20DF5-360C-4BD5-88C9-E704CAEDA53D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59DF81-80AF-4777-8D00-BB3B1A84E7B6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30DF60-2705-4550-B668-CEE7FB0217D2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B659B0-0DC1-4A10-957B-A21FCF1682F6}" type="datetime1">
              <a:rPr lang="en-US"/>
              <a:pPr>
                <a:defRPr/>
              </a:pPr>
              <a:t>10/15/2019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4B4CE8-E76E-4289-8B1B-FC623A8261F5}" type="slidenum">
              <a:rPr lang="id-ID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49277"/>
            <a:ext cx="7772400" cy="792163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84315"/>
            <a:ext cx="6400800" cy="720725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F93BD3-E321-4ABE-8886-663204B0CA17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2EDD6-CF80-45C4-BE4F-0F97351CAAED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E2FC-8C1D-42EF-BC6D-9FA7845464F0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19A5F-5D32-4BB9-BD21-C0DA28F805A5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BC99-604D-4CE7-A12B-1242BA9D800B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DD80-E52B-40E5-932F-475CDC2C48E3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FB07-DE1E-4DF9-BB8D-1441C0023B57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C5901-92F1-40F9-86A9-DF0DFDEE2496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95044-7F99-427D-98A3-34F8768AC7C8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C789-3FEE-4576-8BA2-A2EEF8453309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6B41-BFF5-43F8-B375-407A60177C85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F019-52E8-4D60-8848-8CF99FD7C219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8446-A50E-4D3B-88B7-AB4D0ACF816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B3EC-C0E6-4A1E-85C3-8EE3A0DFB4CE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BBE3-45C8-4AD7-9C7F-BE7358A700B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6230-3428-4A93-92AC-9F2AD704C7EE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89D6-C8CB-4767-8B1B-6E19B92E310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F6E9-3D00-4B59-AD41-B29E7A33BD7C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8D2C-76FE-43BE-99CE-9CA58AA30CD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5DB7-E15C-45AB-A111-DD1B6FB68813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82D4-DB81-4D82-8A4C-8ED7B1BB3E9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D322-1268-4C08-B257-4659B79C4AD0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2A85-620D-40BF-AD54-39380D5DA6E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C053-E4CE-403C-94E0-F67D4B48EEE7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54FA-2F16-498A-A51B-CDF0F8629EA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FEC1-48B3-4DD4-B54A-58068A2A6BD8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89AB-5F10-4FDD-87D1-54F8E890993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4ED8C-2E00-4121-925A-78AB2F048052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2916-5BC8-4F0E-86ED-2882F8FE870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7544-214C-4D6C-823A-9FAA43C59213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53D7-CFA6-4FE3-AFCF-37CC23E910F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9B79-96C5-4134-9E46-DF51DE770400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8B0E-DC7E-4927-AAAF-8ACF0D4FD0A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未标题-1"/>
          <p:cNvPicPr>
            <a:picLocks noChangeAspect="1" noChangeArrowheads="1"/>
          </p:cNvPicPr>
          <p:nvPr/>
        </p:nvPicPr>
        <p:blipFill>
          <a:blip r:embed="rId2" cstate="print"/>
          <a:srcRect l="15434" t="10973" r="13356" b="18652"/>
          <a:stretch>
            <a:fillRect/>
          </a:stretch>
        </p:blipFill>
        <p:spPr bwMode="auto">
          <a:xfrm>
            <a:off x="-11760" y="4035"/>
            <a:ext cx="91574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842" y="1782555"/>
            <a:ext cx="7697293" cy="1177616"/>
          </a:xfrm>
        </p:spPr>
        <p:txBody>
          <a:bodyPr/>
          <a:lstStyle>
            <a:lvl1pPr algn="ctr">
              <a:defRPr sz="4100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7165" y="3063012"/>
            <a:ext cx="6684093" cy="822718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71A19C9-978F-4A59-964E-DFD5FB0105B6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22AAA78-924C-4A41-9AEE-EFFFC07D17B2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14" y="4405980"/>
            <a:ext cx="7772904" cy="136313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14" y="2905728"/>
            <a:ext cx="7772904" cy="1500250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009" indent="0">
              <a:buNone/>
              <a:defRPr sz="2100"/>
            </a:lvl2pPr>
            <a:lvl3pPr marL="1042017" indent="0">
              <a:buNone/>
              <a:defRPr sz="1800"/>
            </a:lvl3pPr>
            <a:lvl4pPr marL="1563026" indent="0">
              <a:buNone/>
              <a:defRPr sz="1600"/>
            </a:lvl4pPr>
            <a:lvl5pPr marL="2084034" indent="0">
              <a:buNone/>
              <a:defRPr sz="1600"/>
            </a:lvl5pPr>
            <a:lvl6pPr marL="2605043" indent="0">
              <a:buNone/>
              <a:defRPr sz="1600"/>
            </a:lvl6pPr>
            <a:lvl7pPr marL="3126051" indent="0">
              <a:buNone/>
              <a:defRPr sz="1600"/>
            </a:lvl7pPr>
            <a:lvl8pPr marL="3647060" indent="0">
              <a:buNone/>
              <a:defRPr sz="1600"/>
            </a:lvl8pPr>
            <a:lvl9pPr marL="416806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3174EF0-B26D-483D-9515-6DD0E84741BD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32" y="1417576"/>
            <a:ext cx="4034316" cy="471046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656" y="1417576"/>
            <a:ext cx="4034315" cy="471046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035B838-0E7B-4681-9763-775553FC5CBF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33" y="274242"/>
            <a:ext cx="8229936" cy="11433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34" y="1534532"/>
            <a:ext cx="4041037" cy="6412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09" indent="0">
              <a:buNone/>
              <a:defRPr sz="2300" b="1"/>
            </a:lvl2pPr>
            <a:lvl3pPr marL="1042017" indent="0">
              <a:buNone/>
              <a:defRPr sz="2100" b="1"/>
            </a:lvl3pPr>
            <a:lvl4pPr marL="1563026" indent="0">
              <a:buNone/>
              <a:defRPr sz="1800" b="1"/>
            </a:lvl4pPr>
            <a:lvl5pPr marL="2084034" indent="0">
              <a:buNone/>
              <a:defRPr sz="1800" b="1"/>
            </a:lvl5pPr>
            <a:lvl6pPr marL="2605043" indent="0">
              <a:buNone/>
              <a:defRPr sz="1800" b="1"/>
            </a:lvl6pPr>
            <a:lvl7pPr marL="3126051" indent="0">
              <a:buNone/>
              <a:defRPr sz="1800" b="1"/>
            </a:lvl7pPr>
            <a:lvl8pPr marL="3647060" indent="0">
              <a:buNone/>
              <a:defRPr sz="1800" b="1"/>
            </a:lvl8pPr>
            <a:lvl9pPr marL="416806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34" y="2175769"/>
            <a:ext cx="4041037" cy="39502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254" y="1534532"/>
            <a:ext cx="4042717" cy="64123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09" indent="0">
              <a:buNone/>
              <a:defRPr sz="2300" b="1"/>
            </a:lvl2pPr>
            <a:lvl3pPr marL="1042017" indent="0">
              <a:buNone/>
              <a:defRPr sz="2100" b="1"/>
            </a:lvl3pPr>
            <a:lvl4pPr marL="1563026" indent="0">
              <a:buNone/>
              <a:defRPr sz="1800" b="1"/>
            </a:lvl4pPr>
            <a:lvl5pPr marL="2084034" indent="0">
              <a:buNone/>
              <a:defRPr sz="1800" b="1"/>
            </a:lvl5pPr>
            <a:lvl6pPr marL="2605043" indent="0">
              <a:buNone/>
              <a:defRPr sz="1800" b="1"/>
            </a:lvl6pPr>
            <a:lvl7pPr marL="3126051" indent="0">
              <a:buNone/>
              <a:defRPr sz="1800" b="1"/>
            </a:lvl7pPr>
            <a:lvl8pPr marL="3647060" indent="0">
              <a:buNone/>
              <a:defRPr sz="1800" b="1"/>
            </a:lvl8pPr>
            <a:lvl9pPr marL="416806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254" y="2175769"/>
            <a:ext cx="4042717" cy="395025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080A76E-B4E1-4F85-8535-0FC91DD4E9DF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9DCC383-ACA0-4CA8-B359-70013909BA79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56C8BA1-1C27-4502-BE14-A987999FBEE9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32" y="272226"/>
            <a:ext cx="3007674" cy="116350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6" y="272225"/>
            <a:ext cx="5111365" cy="585379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32" y="1435724"/>
            <a:ext cx="3007674" cy="4690299"/>
          </a:xfrm>
        </p:spPr>
        <p:txBody>
          <a:bodyPr/>
          <a:lstStyle>
            <a:lvl1pPr marL="0" indent="0">
              <a:buNone/>
              <a:defRPr sz="1600"/>
            </a:lvl1pPr>
            <a:lvl2pPr marL="521009" indent="0">
              <a:buNone/>
              <a:defRPr sz="1400"/>
            </a:lvl2pPr>
            <a:lvl3pPr marL="1042017" indent="0">
              <a:buNone/>
              <a:defRPr sz="1100"/>
            </a:lvl3pPr>
            <a:lvl4pPr marL="1563026" indent="0">
              <a:buNone/>
              <a:defRPr sz="1000"/>
            </a:lvl4pPr>
            <a:lvl5pPr marL="2084034" indent="0">
              <a:buNone/>
              <a:defRPr sz="1000"/>
            </a:lvl5pPr>
            <a:lvl6pPr marL="2605043" indent="0">
              <a:buNone/>
              <a:defRPr sz="1000"/>
            </a:lvl6pPr>
            <a:lvl7pPr marL="3126051" indent="0">
              <a:buNone/>
              <a:defRPr sz="1000"/>
            </a:lvl7pPr>
            <a:lvl8pPr marL="3647060" indent="0">
              <a:buNone/>
              <a:defRPr sz="1000"/>
            </a:lvl8pPr>
            <a:lvl9pPr marL="416806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036B294-5716-4617-BE1B-ED98DD23B196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46" y="4801206"/>
            <a:ext cx="5486063" cy="56662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46" y="613007"/>
            <a:ext cx="5486063" cy="4113590"/>
          </a:xfrm>
        </p:spPr>
        <p:txBody>
          <a:bodyPr/>
          <a:lstStyle>
            <a:lvl1pPr marL="0" indent="0">
              <a:buNone/>
              <a:defRPr sz="3600"/>
            </a:lvl1pPr>
            <a:lvl2pPr marL="521009" indent="0">
              <a:buNone/>
              <a:defRPr sz="3200"/>
            </a:lvl2pPr>
            <a:lvl3pPr marL="1042017" indent="0">
              <a:buNone/>
              <a:defRPr sz="2700"/>
            </a:lvl3pPr>
            <a:lvl4pPr marL="1563026" indent="0">
              <a:buNone/>
              <a:defRPr sz="2300"/>
            </a:lvl4pPr>
            <a:lvl5pPr marL="2084034" indent="0">
              <a:buNone/>
              <a:defRPr sz="2300"/>
            </a:lvl5pPr>
            <a:lvl6pPr marL="2605043" indent="0">
              <a:buNone/>
              <a:defRPr sz="2300"/>
            </a:lvl6pPr>
            <a:lvl7pPr marL="3126051" indent="0">
              <a:buNone/>
              <a:defRPr sz="2300"/>
            </a:lvl7pPr>
            <a:lvl8pPr marL="3647060" indent="0">
              <a:buNone/>
              <a:defRPr sz="2300"/>
            </a:lvl8pPr>
            <a:lvl9pPr marL="4168068" indent="0">
              <a:buNone/>
              <a:defRPr sz="23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46" y="5367832"/>
            <a:ext cx="5486063" cy="804570"/>
          </a:xfrm>
        </p:spPr>
        <p:txBody>
          <a:bodyPr/>
          <a:lstStyle>
            <a:lvl1pPr marL="0" indent="0">
              <a:buNone/>
              <a:defRPr sz="1600"/>
            </a:lvl1pPr>
            <a:lvl2pPr marL="521009" indent="0">
              <a:buNone/>
              <a:defRPr sz="1400"/>
            </a:lvl2pPr>
            <a:lvl3pPr marL="1042017" indent="0">
              <a:buNone/>
              <a:defRPr sz="1100"/>
            </a:lvl3pPr>
            <a:lvl4pPr marL="1563026" indent="0">
              <a:buNone/>
              <a:defRPr sz="1000"/>
            </a:lvl4pPr>
            <a:lvl5pPr marL="2084034" indent="0">
              <a:buNone/>
              <a:defRPr sz="1000"/>
            </a:lvl5pPr>
            <a:lvl6pPr marL="2605043" indent="0">
              <a:buNone/>
              <a:defRPr sz="1000"/>
            </a:lvl6pPr>
            <a:lvl7pPr marL="3126051" indent="0">
              <a:buNone/>
              <a:defRPr sz="1000"/>
            </a:lvl7pPr>
            <a:lvl8pPr marL="3647060" indent="0">
              <a:buNone/>
              <a:defRPr sz="1000"/>
            </a:lvl8pPr>
            <a:lvl9pPr marL="416806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D08BF3F-CADF-4B52-9B13-967E228A9597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D8773B2-1522-405D-B804-96F80375B8A7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325" y="137120"/>
            <a:ext cx="2056644" cy="5990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034" y="137120"/>
            <a:ext cx="6011987" cy="5990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19B0319-27A3-4F9E-B309-11B6903057C6}" type="slidenum">
              <a:rPr lang="id-ID" altLang="zh-CN" sz="1400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sz="1400" kern="120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CE2701F-0094-41ED-AB15-A7663908A524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1F2DECF-8667-4A8E-95F2-8419CDE386FA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FF81085-0E79-4EA9-B8E0-40697BFB523E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883FD1B-0A5C-4B90-9ABE-F3032979D79B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8A0CA04-4376-4DED-A372-3A76AF12F05C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2F0E173-DA5B-44D4-B424-391ED1210C27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3610492-77E4-49E7-89F8-DDBCF96781B5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29D368C-11B3-4D48-9368-63F468EBE659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26C068C-B54D-4A3C-BEDF-C79801375E9A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27E61D0-ADDB-4131-9475-EC8F80627A7B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19DE6E8-3AAE-4BBB-B3FD-749331A25A7F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44EA885-12D5-465C-82DF-B90415E69DCE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A6D6298-0738-4D5C-B9D9-F20ED104CC7B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9E74B8F-11F7-472E-9933-B7D20D89E0B4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E8B6410-E787-4198-ACD5-786067F63086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5B68FA-DAC7-42E4-90DE-CCC152E71DF0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627781E-F39B-488F-AE8F-545223C7C3B6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D87CC67-05A3-4F5B-B26D-3105DF155159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29CE8C7-7CBA-40CD-8DAE-EB99A192E68C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9EAE90E-8990-4B91-A187-F0DCA9746530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08D6C9D-5C82-48FE-9999-D722AA91B5EA}" type="datetimeFigureOut">
              <a:rPr lang="fr-FR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CBF3505-FD0C-4AA4-8B8A-7D13355AAC2D}" type="slidenum">
              <a:rPr lang="fr-CA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E5C9BD2-8B32-4E13-98AA-2CDB5DE039F0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CD15D89-2C85-4CDA-B9C9-43AF5CA1C7BC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EBB7181-64D5-4619-83D1-D9BD8E47CE03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0C4035B-2B46-4750-B3CE-BA79C4AA3137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F4EAFD7-C8CE-49E7-8E9D-3C1664FA018C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E0A32AC-C493-453F-99D3-870C474BEAB3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435AC8F-2EBD-4E2D-84D3-E8CC580818CC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B568B3C-8BBF-4CAD-BAFA-88D22AC61384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62E469D-97E9-4872-9BBF-4B3FB639D68C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EC17E2-5257-4E6E-BD3D-24EABF46B1E4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89D841A-BBB4-41B7-ABE5-C35D690602FD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EE7718C-31F8-48CF-AB9F-74DDE7D5DC17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2BCB2D0-251A-4BFF-8424-432A63CC8058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EB66D98-A51E-4083-9D04-DD66B33DCE66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2A55312-86C2-4D1E-8BC4-659C2105AFCE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95EB1E4-06AB-46D6-AA37-ABA2E3E26204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18A57D4-72C9-4874-A089-0D666D32AA8B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42377DA-9EC3-4E6A-9E04-FA9189006535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02DB858-DF04-4FB8-90AD-44B59CA6FC26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D8FC2DE-A09F-48C8-A08D-8594B60D2B1F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47DF477-5915-4862-AA45-F7CC7E900D22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AF178B2-667F-4215-960D-2612484F6B44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AEBD361-3B9C-41BE-B0F2-31BFA798CA85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0981968-8E77-468C-9A8F-3905A67F4144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701D667-59E8-4137-A943-3F6486BAD020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200A046-48D3-4F36-B732-B8F68D4C07FF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C80BA7D-115C-48A5-A727-CB38716A4133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DC18A36-3B84-4D0B-A226-CFD8A11F1130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FB0175C-FF40-409A-95DC-FE489ABF700B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2247742-B0FA-4415-9E92-7916D245D08F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AAAFF10-1481-44A6-9F59-D193B6D243FA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FD703A9-0A79-41D2-9B39-51DA7A150CE2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35B71FF-3DBD-4438-8C61-8B162B94F094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4D8C591-B05B-4CCB-889B-EE7215D9A71B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86D9FA4-5003-4D9A-A03A-DC01E5DACBFD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7E7ED96-EBCC-4213-BF4C-FBEDB2C3F92C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35584F4-0454-4C6A-B678-8BD7455E56C1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8CD8575-BD60-4231-8D8A-F3AFE7EEDB46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ECC83D6-DB11-4B2F-BAC4-9E682DEA41CB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5E078E-4AC4-41E5-8D9D-BDA200523647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3BD217E-6A57-4F57-B21F-B5338D6C1D9A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3F2C111-B729-44C3-9A0C-981790689921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850A5F3-00C1-41FC-A90B-6161AE2A7013}" type="datetimeFigureOut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3686F9-7F55-468A-831C-9EDFC756D12B}" type="slidenum">
              <a:rPr lang="zh-CN" altLang="en-US" sz="1200" kern="1200">
                <a:solidFill>
                  <a:srgbClr val="898989"/>
                </a:solidFill>
                <a:latin typeface="Calibri"/>
                <a:ea typeface="宋体" pitchFamily="2" charset="-122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200" kern="1200" dirty="0">
              <a:solidFill>
                <a:srgbClr val="898989"/>
              </a:solidFill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DE"/>
          <p:cNvPicPr>
            <a:picLocks noChangeAspect="1" noChangeArrowheads="1"/>
          </p:cNvPicPr>
          <p:nvPr/>
        </p:nvPicPr>
        <p:blipFill>
          <a:blip r:embed="rId13" cstate="print"/>
          <a:srcRect l="7028" t="32886" r="22693" b="6711"/>
          <a:stretch>
            <a:fillRect/>
          </a:stretch>
        </p:blipFill>
        <p:spPr bwMode="auto">
          <a:xfrm>
            <a:off x="7696200" y="0"/>
            <a:ext cx="144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BkgdO72"/>
          <p:cNvPicPr>
            <a:picLocks noChangeAspect="1" noChangeArrowheads="1"/>
          </p:cNvPicPr>
          <p:nvPr/>
        </p:nvPicPr>
        <p:blipFill>
          <a:blip r:embed="rId14" cstate="print"/>
          <a:srcRect t="22311" b="7945"/>
          <a:stretch>
            <a:fillRect/>
          </a:stretch>
        </p:blipFill>
        <p:spPr bwMode="auto">
          <a:xfrm>
            <a:off x="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76962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 anchor="ctr"/>
          <a:lstStyle/>
          <a:p>
            <a:pPr>
              <a:defRPr/>
            </a:pPr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aseline="-25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aseline="-25000">
          <a:solidFill>
            <a:srgbClr val="FF0000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aseline="-25000">
          <a:solidFill>
            <a:srgbClr val="FF0000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aseline="-25000">
          <a:solidFill>
            <a:srgbClr val="FF0000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aseline="-25000">
          <a:solidFill>
            <a:srgbClr val="FF0000"/>
          </a:solidFill>
          <a:latin typeface="Arial" pitchFamily="34" charset="0"/>
          <a:ea typeface="宋体" pitchFamily="2" charset="-122"/>
        </a:defRPr>
      </a:lvl5pPr>
      <a:lvl6pPr marL="457106" algn="l" rtl="0" eaLnBrk="0" fontAlgn="base" hangingPunct="0">
        <a:spcBef>
          <a:spcPct val="0"/>
        </a:spcBef>
        <a:spcAft>
          <a:spcPct val="0"/>
        </a:spcAft>
        <a:defRPr sz="4800" baseline="-25000">
          <a:solidFill>
            <a:srgbClr val="FF0000"/>
          </a:solidFill>
          <a:latin typeface="Arial" pitchFamily="34" charset="0"/>
          <a:ea typeface="宋体" pitchFamily="2" charset="-122"/>
        </a:defRPr>
      </a:lvl6pPr>
      <a:lvl7pPr marL="914210" algn="l" rtl="0" eaLnBrk="0" fontAlgn="base" hangingPunct="0">
        <a:spcBef>
          <a:spcPct val="0"/>
        </a:spcBef>
        <a:spcAft>
          <a:spcPct val="0"/>
        </a:spcAft>
        <a:defRPr sz="4800" baseline="-25000">
          <a:solidFill>
            <a:srgbClr val="FF0000"/>
          </a:solidFill>
          <a:latin typeface="Arial" pitchFamily="34" charset="0"/>
          <a:ea typeface="宋体" pitchFamily="2" charset="-122"/>
        </a:defRPr>
      </a:lvl7pPr>
      <a:lvl8pPr marL="1371316" algn="l" rtl="0" eaLnBrk="0" fontAlgn="base" hangingPunct="0">
        <a:spcBef>
          <a:spcPct val="0"/>
        </a:spcBef>
        <a:spcAft>
          <a:spcPct val="0"/>
        </a:spcAft>
        <a:defRPr sz="4800" baseline="-25000">
          <a:solidFill>
            <a:srgbClr val="FF0000"/>
          </a:solidFill>
          <a:latin typeface="Arial" pitchFamily="34" charset="0"/>
          <a:ea typeface="宋体" pitchFamily="2" charset="-122"/>
        </a:defRPr>
      </a:lvl8pPr>
      <a:lvl9pPr marL="1828421" algn="l" rtl="0" eaLnBrk="0" fontAlgn="base" hangingPunct="0">
        <a:spcBef>
          <a:spcPct val="0"/>
        </a:spcBef>
        <a:spcAft>
          <a:spcPct val="0"/>
        </a:spcAft>
        <a:defRPr sz="4800" baseline="-25000">
          <a:solidFill>
            <a:srgbClr val="FF0000"/>
          </a:solidFill>
          <a:latin typeface="Arial" pitchFamily="34" charset="0"/>
          <a:ea typeface="宋体" pitchFamily="2" charset="-122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079" indent="-22855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184" indent="-22855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289" indent="-22855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5394" indent="-22855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7473950" y="612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FFFFFF"/>
                </a:solidFill>
                <a:latin typeface="Verdana" pitchFamily="34" charset="0"/>
                <a:ea typeface="Gulim" pitchFamily="34" charset="-127"/>
                <a:cs typeface="+mn-cs"/>
              </a:rPr>
              <a:t>LOGO</a:t>
            </a:r>
          </a:p>
        </p:txBody>
      </p:sp>
      <p:sp>
        <p:nvSpPr>
          <p:cNvPr id="205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9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5" y="1209677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53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24627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 dirty="0">
              <a:solidFill>
                <a:srgbClr val="4D4D4D"/>
              </a:solidFill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205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494465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507800"/>
                </a:solidFill>
                <a:latin typeface="Times New Roman" pitchFamily="18" charset="0"/>
                <a:ea typeface="Gulim" pitchFamily="34" charset="-127"/>
                <a:cs typeface="+mn-cs"/>
              </a:rPr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>
    <p:blind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106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21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316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421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079" indent="-228553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184" indent="-228553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8289" indent="-228553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5394" indent="-228553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单击鼠标编辑标题文的格式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6720" cy="45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单击鼠标编辑大纲正文格式</a:t>
            </a:r>
          </a:p>
          <a:p>
            <a:pPr lvl="1"/>
            <a:r>
              <a:rPr lang="en-GB" smtClean="0"/>
              <a:t>第二个大纲级</a:t>
            </a:r>
          </a:p>
          <a:p>
            <a:pPr lvl="2"/>
            <a:r>
              <a:rPr lang="en-GB" smtClean="0"/>
              <a:t>第三个大纲级</a:t>
            </a:r>
          </a:p>
          <a:p>
            <a:pPr lvl="3"/>
            <a:r>
              <a:rPr lang="en-GB" smtClean="0"/>
              <a:t>第四个大纲级</a:t>
            </a:r>
          </a:p>
          <a:p>
            <a:pPr lvl="4"/>
            <a:r>
              <a:rPr lang="en-GB" smtClean="0"/>
              <a:t>第五个大纲级</a:t>
            </a:r>
          </a:p>
          <a:p>
            <a:pPr lvl="4"/>
            <a:r>
              <a:rPr lang="en-GB" smtClean="0"/>
              <a:t>第六个大纲级</a:t>
            </a:r>
          </a:p>
          <a:p>
            <a:pPr lvl="4"/>
            <a:r>
              <a:rPr lang="en-GB" smtClean="0"/>
              <a:t>第七个大纲级</a:t>
            </a:r>
          </a:p>
          <a:p>
            <a:pPr lvl="4"/>
            <a:r>
              <a:rPr lang="en-GB" smtClean="0"/>
              <a:t>第八个大纲级</a:t>
            </a:r>
          </a:p>
          <a:p>
            <a:pPr lvl="4"/>
            <a:r>
              <a:rPr lang="en-GB" smtClean="0"/>
              <a:t>第九个大纲级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3" y="6247376"/>
            <a:ext cx="2128320" cy="4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3" y="6247376"/>
            <a:ext cx="2128320" cy="4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741CDB7-AC4C-4478-A417-843D241EA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14640"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latin typeface="Arial" pitchFamily="34" charset="0"/>
          <a:ea typeface="宋体" pitchFamily="2" charset="-122"/>
        </a:defRPr>
      </a:lvl6pPr>
      <a:lvl7pPr marL="829280"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latin typeface="Arial" pitchFamily="34" charset="0"/>
          <a:ea typeface="宋体" pitchFamily="2" charset="-122"/>
        </a:defRPr>
      </a:lvl7pPr>
      <a:lvl8pPr marL="1243920"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latin typeface="Arial" pitchFamily="34" charset="0"/>
          <a:ea typeface="宋体" pitchFamily="2" charset="-122"/>
        </a:defRPr>
      </a:lvl8pPr>
      <a:lvl9pPr marL="1658560"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latin typeface="Arial" pitchFamily="34" charset="0"/>
          <a:ea typeface="宋体" pitchFamily="2" charset="-122"/>
        </a:defRPr>
      </a:lvl9pPr>
    </p:titleStyle>
    <p:bodyStyle>
      <a:lvl1pPr marL="310981" indent="-310981" algn="l" defTabSz="407442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SzPct val="100000"/>
        <a:buFont typeface="Times New Roman" pitchFamily="18" charset="0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73790" indent="-259151" algn="l" defTabSz="40744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SzPct val="100000"/>
        <a:buFont typeface="Times New Roman" pitchFamily="18" charset="0"/>
        <a:defRPr sz="2500">
          <a:solidFill>
            <a:schemeClr val="tx1"/>
          </a:solidFill>
          <a:latin typeface="+mn-lt"/>
          <a:ea typeface="+mn-ea"/>
        </a:defRPr>
      </a:lvl2pPr>
      <a:lvl3pPr marL="1036599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SzPct val="100000"/>
        <a:buFont typeface="Times New Roman" pitchFamily="18" charset="0"/>
        <a:defRPr sz="2200">
          <a:solidFill>
            <a:schemeClr val="tx1"/>
          </a:solidFill>
          <a:latin typeface="+mn-lt"/>
          <a:ea typeface="+mn-ea"/>
        </a:defRPr>
      </a:lvl3pPr>
      <a:lvl4pPr marL="1451240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SzPct val="100000"/>
        <a:buFont typeface="Times New Roman" pitchFamily="18" charset="0"/>
        <a:defRPr sz="1800">
          <a:solidFill>
            <a:schemeClr val="tx1"/>
          </a:solidFill>
          <a:latin typeface="+mn-lt"/>
          <a:ea typeface="+mn-ea"/>
        </a:defRPr>
      </a:lvl4pPr>
      <a:lvl5pPr marL="1865880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solidFill>
            <a:schemeClr val="tx1"/>
          </a:solidFill>
          <a:latin typeface="+mn-lt"/>
          <a:ea typeface="+mn-ea"/>
        </a:defRPr>
      </a:lvl5pPr>
      <a:lvl6pPr marL="2280522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latin typeface="+mn-lt"/>
          <a:ea typeface="+mn-ea"/>
        </a:defRPr>
      </a:lvl6pPr>
      <a:lvl7pPr marL="2695161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latin typeface="+mn-lt"/>
          <a:ea typeface="+mn-ea"/>
        </a:defRPr>
      </a:lvl7pPr>
      <a:lvl8pPr marL="3109802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latin typeface="+mn-lt"/>
          <a:ea typeface="+mn-ea"/>
        </a:defRPr>
      </a:lvl8pPr>
      <a:lvl9pPr marL="3524441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latin typeface="+mn-lt"/>
          <a:ea typeface="+mn-ea"/>
        </a:defRPr>
      </a:lvl9pPr>
    </p:bodyStyle>
    <p:otherStyle>
      <a:defPPr>
        <a:defRPr lang="id-ID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单击鼠标编辑标题文的格式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单击鼠标编辑大纲正文格式</a:t>
            </a:r>
          </a:p>
          <a:p>
            <a:pPr lvl="1"/>
            <a:r>
              <a:rPr lang="en-GB" smtClean="0"/>
              <a:t>第二个大纲级</a:t>
            </a:r>
          </a:p>
          <a:p>
            <a:pPr lvl="2"/>
            <a:r>
              <a:rPr lang="en-GB" smtClean="0"/>
              <a:t>第三个大纲级</a:t>
            </a:r>
          </a:p>
          <a:p>
            <a:pPr lvl="3"/>
            <a:r>
              <a:rPr lang="en-GB" smtClean="0"/>
              <a:t>第四个大纲级</a:t>
            </a:r>
          </a:p>
          <a:p>
            <a:pPr lvl="4"/>
            <a:r>
              <a:rPr lang="en-GB" smtClean="0"/>
              <a:t>第五个大纲级</a:t>
            </a:r>
          </a:p>
          <a:p>
            <a:pPr lvl="4"/>
            <a:r>
              <a:rPr lang="en-GB" smtClean="0"/>
              <a:t>第六个大纲级</a:t>
            </a:r>
          </a:p>
          <a:p>
            <a:pPr lvl="4"/>
            <a:r>
              <a:rPr lang="en-GB" smtClean="0"/>
              <a:t>第七个大纲级</a:t>
            </a:r>
          </a:p>
          <a:p>
            <a:pPr lvl="4"/>
            <a:r>
              <a:rPr lang="en-GB" smtClean="0"/>
              <a:t>第八个大纲级</a:t>
            </a:r>
          </a:p>
          <a:p>
            <a:pPr lvl="4"/>
            <a:r>
              <a:rPr lang="en-GB" smtClean="0"/>
              <a:t>第九个大纲级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741CDB7-AC4C-4478-A417-843D241EA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14726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latin typeface="Arial" pitchFamily="34" charset="0"/>
          <a:ea typeface="宋体" pitchFamily="2" charset="-122"/>
        </a:defRPr>
      </a:lvl6pPr>
      <a:lvl7pPr marL="829452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latin typeface="Arial" pitchFamily="34" charset="0"/>
          <a:ea typeface="宋体" pitchFamily="2" charset="-122"/>
        </a:defRPr>
      </a:lvl7pPr>
      <a:lvl8pPr marL="1244178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latin typeface="Arial" pitchFamily="34" charset="0"/>
          <a:ea typeface="宋体" pitchFamily="2" charset="-122"/>
        </a:defRPr>
      </a:lvl8pPr>
      <a:lvl9pPr marL="1658904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4000">
          <a:latin typeface="Arial" pitchFamily="34" charset="0"/>
          <a:ea typeface="宋体" pitchFamily="2" charset="-122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SzPct val="100000"/>
        <a:buFont typeface="Times New Roman" pitchFamily="18" charset="0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SzPct val="100000"/>
        <a:buFont typeface="Times New Roman" pitchFamily="18" charset="0"/>
        <a:defRPr sz="2500">
          <a:solidFill>
            <a:schemeClr val="tx1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SzPct val="100000"/>
        <a:buFont typeface="Times New Roman" pitchFamily="18" charset="0"/>
        <a:defRPr sz="2200">
          <a:solidFill>
            <a:schemeClr val="tx1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SzPct val="100000"/>
        <a:buFont typeface="Times New Roman" pitchFamily="18" charset="0"/>
        <a:defRPr sz="1800">
          <a:solidFill>
            <a:schemeClr val="tx1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solidFill>
            <a:schemeClr val="tx1"/>
          </a:solidFill>
          <a:latin typeface="+mn-lt"/>
          <a:ea typeface="+mn-ea"/>
        </a:defRPr>
      </a:lvl5pPr>
      <a:lvl6pPr marL="2280994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latin typeface="+mn-lt"/>
          <a:ea typeface="+mn-ea"/>
        </a:defRPr>
      </a:lvl6pPr>
      <a:lvl7pPr marL="2695720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latin typeface="+mn-lt"/>
          <a:ea typeface="+mn-ea"/>
        </a:defRPr>
      </a:lvl7pPr>
      <a:lvl8pPr marL="3110446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latin typeface="+mn-lt"/>
          <a:ea typeface="+mn-ea"/>
        </a:defRPr>
      </a:lvl8pPr>
      <a:lvl9pPr marL="3525172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SzPct val="100000"/>
        <a:buFont typeface="Times New Roman" pitchFamily="18" charset="0"/>
        <a:defRPr sz="1800">
          <a:latin typeface="+mn-lt"/>
          <a:ea typeface="+mn-ea"/>
        </a:defRPr>
      </a:lvl9pPr>
    </p:bodyStyle>
    <p:otherStyle>
      <a:defPPr>
        <a:defRPr lang="id-ID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nordri_02"/>
          <p:cNvPicPr>
            <a:picLocks noChangeAspect="1" noChangeArrowheads="1"/>
          </p:cNvPicPr>
          <p:nvPr/>
        </p:nvPicPr>
        <p:blipFill>
          <a:blip r:embed="rId15" cstate="print">
            <a:lum bright="-54000" contrast="42000"/>
          </a:blip>
          <a:srcRect/>
          <a:stretch>
            <a:fillRect/>
          </a:stretch>
        </p:blipFill>
        <p:spPr bwMode="auto">
          <a:xfrm>
            <a:off x="0" y="1225550"/>
            <a:ext cx="9144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073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de-DE" altLang="en-US" sz="1000"/>
              <a:t>Page </a:t>
            </a:r>
            <a:r>
              <a:rPr lang="de-DE" altLang="en-US" sz="1000">
                <a:sym typeface="MS UI Gothic" pitchFamily="34" charset="-128"/>
              </a:rPr>
              <a:t></a:t>
            </a:r>
            <a:r>
              <a:rPr lang="de-DE" altLang="en-US" sz="1000"/>
              <a:t> </a:t>
            </a:r>
            <a:fld id="{4AFF68B7-0754-494F-9DDF-F281FD32F2A5}" type="slidenum">
              <a:rPr lang="zh-CN" altLang="en-US" sz="1000"/>
              <a:pPr algn="ctr" eaLnBrk="0" hangingPunct="0"/>
              <a:t>‹#›</a:t>
            </a:fld>
            <a:endParaRPr lang="en-US" sz="10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8313" y="333375"/>
            <a:ext cx="8207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 sz="2600" i="0">
              <a:solidFill>
                <a:schemeClr val="bg1"/>
              </a:solidFill>
              <a:ea typeface="SimHei" pitchFamily="49" charset="-122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imHei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imHei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imHei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imHei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imHei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imHei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imHei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74A6F84-54BC-48CC-8AE4-3C366A2DA950}" type="datetimeFigureOut">
              <a:rPr lang="zh-CN" altLang="en-US"/>
              <a:pPr>
                <a:defRPr/>
              </a:pPr>
              <a:t>2019/10/15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4BC8205F-92DA-4CA3-A7EA-28B8137002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u01-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D57022-2ADD-43F0-B3EF-A0764E09712B}" type="slidenum">
              <a:rPr lang="zh-CN" alt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30BF41A-C2E7-4C9A-9273-30BE34BBED8D}" type="datetimeFigureOut">
              <a:rPr lang="fr-FR" altLang="en-US" kern="1200"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kern="1200">
              <a:latin typeface="Calibri"/>
              <a:cs typeface="+mn-cs"/>
            </a:endParaRPr>
          </a:p>
        </p:txBody>
      </p:sp>
      <p:sp>
        <p:nvSpPr>
          <p:cNvPr id="1029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fr-CA" altLang="en-US" kern="1200">
              <a:latin typeface="Calibri"/>
              <a:cs typeface="+mn-cs"/>
            </a:endParaRPr>
          </a:p>
        </p:txBody>
      </p:sp>
      <p:sp>
        <p:nvSpPr>
          <p:cNvPr id="1030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B0AB944B-8C30-4095-817B-72BAA807E2DD}" type="slidenum">
              <a:rPr lang="fr-CA" altLang="en-US" kern="1200">
                <a:latin typeface="Calibri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kern="1200"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1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4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SimHei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E5D0628-94FE-4F59-B954-4FD5ED26CA73}" type="datetimeFigureOut">
              <a:rPr lang="id-ID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15/10/2019</a:t>
            </a:fld>
            <a:endParaRPr lang="id-ID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d-ID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05CA934-E13B-4719-B1A2-AC5E42ED15D9}" type="slidenum">
              <a:rPr lang="id-ID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id-ID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P_Keytopuzzle 拷贝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911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28775"/>
            <a:ext cx="6921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67B8A52-945F-407F-99AA-4A06CED70D9D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260A3AEC-E4A6-4067-94A0-158BAD511EC1}" type="datetimeFigureOut">
              <a:rPr lang="id-ID" altLang="en-US" kern="1200"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kern="1200">
              <a:latin typeface="Calibri"/>
              <a:cs typeface="+mn-cs"/>
            </a:endParaRPr>
          </a:p>
        </p:txBody>
      </p:sp>
      <p:sp>
        <p:nvSpPr>
          <p:cNvPr id="1027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fr-CA" altLang="en-US" kern="1200">
              <a:latin typeface="Calibri"/>
              <a:cs typeface="+mn-cs"/>
            </a:endParaRPr>
          </a:p>
        </p:txBody>
      </p:sp>
      <p:sp>
        <p:nvSpPr>
          <p:cNvPr id="1028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D20FC79-9C49-4A7D-BB25-E7DBAD6DE42F}" type="slidenum">
              <a:rPr lang="fr-CA" altLang="en-US" kern="1200">
                <a:latin typeface="Calibri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kern="1200">
              <a:latin typeface="Calibri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  <a:ea typeface="幼圆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02BEE90-6E5E-4CF0-AD24-860040A0CAD6}" type="datetime1">
              <a:rPr lang="en-US"/>
              <a:pPr>
                <a:defRPr/>
              </a:pPr>
              <a:t>10/15/2019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2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0825D47-8B1D-4A3E-8F01-3081FF1A013B}" type="slidenum">
              <a:rPr lang="id-ID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marL="914210" indent="-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210" indent="-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210" indent="-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210" indent="-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210" indent="-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316" indent="-9142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421" indent="-9142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5526" indent="-9142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2630" indent="-9142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id-ID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d-ID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18A81F9-B87F-4528-B49D-EC2BF9E1E6E8}" type="slidenum">
              <a:rPr lang="id-ID" altLang="zh-CN"/>
              <a:pPr>
                <a:defRPr/>
              </a:pPr>
              <a:t>‹#›</a:t>
            </a:fld>
            <a:endParaRPr lang="id-ID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106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21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316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421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alpha val="0"/>
              </a:schemeClr>
            </a:gs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23E95B-181D-45B9-AAAF-472C3BD19634}" type="datetimeFigureOut">
              <a:rPr lang="id-ID"/>
              <a:pPr>
                <a:defRPr/>
              </a:pPr>
              <a:t>15/10/2019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4FB13-C8BB-450C-A8B4-05134B66164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13" cstate="print"/>
          <a:srcRect l="14169" t="11914" r="15765" b="18817"/>
          <a:stretch>
            <a:fillRect/>
          </a:stretch>
        </p:blipFill>
        <p:spPr bwMode="auto">
          <a:xfrm>
            <a:off x="3" y="2019"/>
            <a:ext cx="91641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033" y="137119"/>
            <a:ext cx="8229936" cy="95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0" tIns="47620" rIns="95240" bIns="476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33" y="1417576"/>
            <a:ext cx="8229936" cy="471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0" tIns="47620" rIns="95240" bIns="47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33" y="6244995"/>
            <a:ext cx="2133936" cy="47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0" tIns="47620" rIns="95240" bIns="476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altLang="zh-CN" kern="120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293" y="6244995"/>
            <a:ext cx="2895096" cy="47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0" tIns="47620" rIns="95240" bIns="476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id-ID" altLang="zh-CN" kern="120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33" y="6244995"/>
            <a:ext cx="2133936" cy="47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0" tIns="47620" rIns="95240" bIns="476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9068C1E-E230-40DF-A4B7-B140AECCF153}" type="slidenum">
              <a:rPr lang="id-ID" altLang="zh-CN" kern="120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altLang="zh-CN" kern="1200">
              <a:solidFill>
                <a:srgbClr val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515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15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l" defTabSz="9515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l" defTabSz="9515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l" defTabSz="9515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521009" algn="l" defTabSz="9515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1042017" algn="l" defTabSz="9515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563026" algn="l" defTabSz="9515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2084034" algn="l" defTabSz="9515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56385" indent="-356385" algn="l" defTabSz="951563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4277" indent="-296685" algn="l" defTabSz="951563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2pPr>
      <a:lvl3pPr marL="1190359" indent="-238795" algn="l" defTabSz="951563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1666142" indent="-236987" algn="l" defTabSz="951563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43733" indent="-238795" algn="l" defTabSz="9515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664742" indent="-238795" algn="l" defTabSz="9515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185751" indent="-238795" algn="l" defTabSz="9515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706760" indent="-238795" algn="l" defTabSz="9515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4227766" indent="-238795" algn="l" defTabSz="951563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10420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09" algn="l" defTabSz="10420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017" algn="l" defTabSz="10420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26" algn="l" defTabSz="10420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034" algn="l" defTabSz="10420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043" algn="l" defTabSz="10420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051" algn="l" defTabSz="10420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060" algn="l" defTabSz="10420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068" algn="l" defTabSz="10420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Espace réservé de la dat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D92C671-693D-49BF-A717-D242598ED56F}" type="datetimeFigureOut">
              <a:rPr lang="fr-FR" altLang="en-US" kern="1200">
                <a:latin typeface="Calibri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15/10/2019</a:t>
            </a:fld>
            <a:endParaRPr lang="fr-CA" altLang="en-US" kern="1200">
              <a:latin typeface="Calibri"/>
              <a:cs typeface="+mn-cs"/>
            </a:endParaRPr>
          </a:p>
        </p:txBody>
      </p:sp>
      <p:sp>
        <p:nvSpPr>
          <p:cNvPr id="1029" name="Espace réservé du pied de pag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2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fr-CA" altLang="en-US" kern="1200">
              <a:latin typeface="Calibri"/>
              <a:cs typeface="+mn-cs"/>
            </a:endParaRPr>
          </a:p>
        </p:txBody>
      </p:sp>
      <p:sp>
        <p:nvSpPr>
          <p:cNvPr id="1030" name="Espace réservé du numéro de diapositiv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0A0FD09-7BFD-42F5-BCE3-E22F5884B584}" type="slidenum">
              <a:rPr lang="fr-CA" altLang="en-US" kern="1200">
                <a:latin typeface="Calibri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altLang="en-US" kern="1200"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1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2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 descr="小祥云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13" y="3714750"/>
            <a:ext cx="41719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5124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5125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7E5CAAD-D9B0-4379-AE41-3103CBF075F6}" type="datetimeFigureOut">
              <a:rPr lang="zh-CN" altLang="en-US" kern="1200"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kern="1200"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126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2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5127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197FD48-234D-4FBC-856A-D507B6D8A824}" type="slidenum">
              <a:rPr lang="zh-CN" altLang="en-US" kern="1200">
                <a:latin typeface="Calibri"/>
                <a:ea typeface="宋体" pitchFamily="2" charset="-122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>
              <a:latin typeface="Calibri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829" indent="-342829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6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868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97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6148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8143944-CE41-46E7-8E5E-BF255EA1608D}" type="datetimeFigureOut">
              <a:rPr lang="zh-CN" altLang="en-US" kern="1200">
                <a:latin typeface="Calibri"/>
                <a:ea typeface="宋体" pitchFamily="2" charset="-122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2019/10/15</a:t>
            </a:fld>
            <a:endParaRPr lang="zh-CN" altLang="en-US" kern="1200"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149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2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zh-CN" altLang="en-US" kern="1200"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150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2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5320B698-0A41-48AB-9FF6-3A070DA9AB27}" type="slidenum">
              <a:rPr lang="zh-CN" altLang="en-US" kern="1200">
                <a:latin typeface="Calibri"/>
                <a:ea typeface="宋体" pitchFamily="2" charset="-122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kern="1200">
              <a:latin typeface="Calibri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829" indent="-342829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6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868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97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M%20KEGIATAN%20NEW/VERIFIKASI.wm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41.png"/><Relationship Id="rId4" Type="http://schemas.openxmlformats.org/officeDocument/2006/relationships/hyperlink" Target="FILM%20KEGIATAN%20NEW/VALIDASI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FILM%20KEGIATAN%20NEW/PENYIMPANAN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6.xml"/><Relationship Id="rId6" Type="http://schemas.openxmlformats.org/officeDocument/2006/relationships/hyperlink" Target="SLADE%20DUKUNGAN/LEMARI%20TAKAH.pptx" TargetMode="External"/><Relationship Id="rId5" Type="http://schemas.openxmlformats.org/officeDocument/2006/relationships/hyperlink" Target="LABEL%20LEMARI.pptx" TargetMode="External"/><Relationship Id="rId4" Type="http://schemas.openxmlformats.org/officeDocument/2006/relationships/hyperlink" Target="SLADE%20DUKUNGAN/LABEL%20LEMARI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LADE%20DUKUNGAN/PRINSIP%20PENYUSUNAN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Retensi%20arsip%20pns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Relationship Id="rId6" Type="http://schemas.openxmlformats.org/officeDocument/2006/relationships/hyperlink" Target="FILM%20KEGIATAN%20NEW/RASIONALISASI.wmv" TargetMode="External"/><Relationship Id="rId5" Type="http://schemas.openxmlformats.org/officeDocument/2006/relationships/hyperlink" Target="SLADE%20DUKUNGAN/SERAH%20TERIMA.pptx" TargetMode="External"/><Relationship Id="rId4" Type="http://schemas.openxmlformats.org/officeDocument/2006/relationships/hyperlink" Target="SLADE%20DUKUNGAN/STANDAR%20AC.ppt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8.xml"/><Relationship Id="rId6" Type="http://schemas.openxmlformats.org/officeDocument/2006/relationships/hyperlink" Target="FILM%20KEGIATAN%20NEW/MENUTUP%20DAN%20MENGUNCI%20LEMARI%20TAKAH.wmv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M%20KEGIATAN%20NEW/PRA%20SCAN.wm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9.xml"/><Relationship Id="rId4" Type="http://schemas.openxmlformats.org/officeDocument/2006/relationships/hyperlink" Target="FILM%20KEGIATAN%20NEW/SCANNING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M%20KEGIATAN%20NEW/PASKA%20SCANNING.wm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0.xml"/><Relationship Id="rId4" Type="http://schemas.openxmlformats.org/officeDocument/2006/relationships/hyperlink" Target="FILM%20KEGIATAN%20NEW/RELOKASI%20TAKAH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85729"/>
            <a:ext cx="7901014" cy="1093775"/>
          </a:xfrm>
        </p:spPr>
        <p:txBody>
          <a:bodyPr/>
          <a:lstStyle/>
          <a:p>
            <a:pPr algn="ctr"/>
            <a:r>
              <a:rPr lang="id-ID" altLang="zh-CN" dirty="0" smtClean="0">
                <a:latin typeface="Bernard MT Condensed" pitchFamily="18" charset="0"/>
              </a:rPr>
              <a:t>Pedoman Pengelolaan</a:t>
            </a:r>
            <a:br>
              <a:rPr lang="id-ID" altLang="zh-CN" dirty="0" smtClean="0">
                <a:latin typeface="Bernard MT Condensed" pitchFamily="18" charset="0"/>
              </a:rPr>
            </a:br>
            <a:r>
              <a:rPr lang="id-ID" altLang="zh-CN" dirty="0" smtClean="0">
                <a:latin typeface="Bernard MT Condensed" pitchFamily="18" charset="0"/>
              </a:rPr>
              <a:t>Tata Naskah </a:t>
            </a:r>
            <a:r>
              <a:rPr lang="en-US" altLang="zh-CN" dirty="0" err="1" smtClean="0">
                <a:latin typeface="Bernard MT Condensed" pitchFamily="18" charset="0"/>
              </a:rPr>
              <a:t>Kepegawaian</a:t>
            </a:r>
            <a:r>
              <a:rPr lang="en-US" altLang="zh-CN" dirty="0" smtClean="0">
                <a:latin typeface="Bernard MT Condensed" pitchFamily="18" charset="0"/>
              </a:rPr>
              <a:t> PNS</a:t>
            </a:r>
            <a:endParaRPr lang="zh-CN" altLang="en-US" dirty="0">
              <a:latin typeface="Bernard MT Condensed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6182" y="4000504"/>
            <a:ext cx="4500594" cy="1714512"/>
          </a:xfrm>
        </p:spPr>
        <p:txBody>
          <a:bodyPr/>
          <a:lstStyle/>
          <a:p>
            <a:pPr algn="ctr"/>
            <a:r>
              <a:rPr lang="id-ID" sz="2800" dirty="0" smtClean="0">
                <a:solidFill>
                  <a:srgbClr val="0070C0"/>
                </a:solidFill>
                <a:latin typeface="Bernard MT Condensed" pitchFamily="18" charset="0"/>
              </a:rPr>
              <a:t>Peraturan Kepala BKN</a:t>
            </a:r>
          </a:p>
          <a:p>
            <a:pPr algn="ctr"/>
            <a:r>
              <a:rPr lang="id-ID" sz="2800" dirty="0" smtClean="0">
                <a:solidFill>
                  <a:srgbClr val="0070C0"/>
                </a:solidFill>
                <a:latin typeface="Bernard MT Condensed" pitchFamily="18" charset="0"/>
              </a:rPr>
              <a:t>Nomor 18 Tahun 2011</a:t>
            </a:r>
          </a:p>
          <a:p>
            <a:pPr algn="ctr"/>
            <a:r>
              <a:rPr lang="id-ID" sz="2800" dirty="0" smtClean="0">
                <a:solidFill>
                  <a:srgbClr val="0070C0"/>
                </a:solidFill>
                <a:latin typeface="Bernard MT Condensed" pitchFamily="18" charset="0"/>
              </a:rPr>
              <a:t>Tanggal 18 Juli 2011</a:t>
            </a:r>
          </a:p>
          <a:p>
            <a:pPr eaLnBrk="1" hangingPunct="1"/>
            <a:endParaRPr lang="id-ID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椭圆形标注 7"/>
          <p:cNvSpPr>
            <a:spLocks noChangeArrowheads="1"/>
          </p:cNvSpPr>
          <p:nvPr/>
        </p:nvSpPr>
        <p:spPr bwMode="auto">
          <a:xfrm>
            <a:off x="1676402" y="3200400"/>
            <a:ext cx="1066800" cy="11430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58" y="2000240"/>
            <a:ext cx="83582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id-ID" sz="3200" b="1" dirty="0">
                <a:solidFill>
                  <a:srgbClr val="0000FF"/>
                </a:solidFill>
                <a:latin typeface="Calibri"/>
                <a:ea typeface="Microsoft YaHei" pitchFamily="34" charset="-122"/>
              </a:rPr>
              <a:t>K</a:t>
            </a:r>
            <a:r>
              <a:rPr lang="sv-SE" sz="3200" b="1" dirty="0">
                <a:solidFill>
                  <a:srgbClr val="0000FF"/>
                </a:solidFill>
                <a:latin typeface="Calibri"/>
                <a:ea typeface="Microsoft YaHei" pitchFamily="34" charset="-122"/>
              </a:rPr>
              <a:t>egiatan pencatatan dokumen kepegawaian PNS yang disimpan dalam bentuk dokumen fisik  meliputi verifikasi dan validasi.</a:t>
            </a:r>
            <a:endParaRPr lang="en-US" sz="3200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357168"/>
            <a:ext cx="810421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4000" b="1" dirty="0">
                <a:solidFill>
                  <a:srgbClr val="1F497D"/>
                </a:solidFill>
                <a:latin typeface="Calibri"/>
                <a:ea typeface="Microsoft YaHei" pitchFamily="34" charset="-122"/>
              </a:rPr>
              <a:t/>
            </a:r>
            <a:br>
              <a:rPr lang="id-ID" sz="4000" b="1" dirty="0">
                <a:solidFill>
                  <a:srgbClr val="1F497D"/>
                </a:solidFill>
                <a:latin typeface="Calibri"/>
                <a:ea typeface="Microsoft YaHei" pitchFamily="34" charset="-122"/>
              </a:rPr>
            </a:br>
            <a:r>
              <a:rPr lang="id-ID" sz="4400" b="1" dirty="0">
                <a:solidFill>
                  <a:srgbClr val="0000FF"/>
                </a:solidFill>
                <a:latin typeface="Calibri"/>
                <a:ea typeface="Microsoft YaHei" pitchFamily="34" charset="-122"/>
              </a:rPr>
              <a:t>Prosedur Pencatatan Dokumen </a:t>
            </a:r>
            <a:br>
              <a:rPr lang="id-ID" sz="4400" b="1" dirty="0">
                <a:solidFill>
                  <a:srgbClr val="0000FF"/>
                </a:solidFill>
                <a:latin typeface="Calibri"/>
                <a:ea typeface="Microsoft YaHei" pitchFamily="34" charset="-122"/>
              </a:rPr>
            </a:br>
            <a:r>
              <a:rPr lang="id-ID" sz="4400" b="1" dirty="0">
                <a:solidFill>
                  <a:srgbClr val="0000FF"/>
                </a:solidFill>
                <a:latin typeface="Calibri"/>
                <a:ea typeface="Microsoft YaHei" pitchFamily="34" charset="-122"/>
              </a:rPr>
              <a:t>Kepegawaian PNS</a:t>
            </a:r>
            <a:r>
              <a:rPr lang="en-US" sz="4000" b="1" dirty="0">
                <a:solidFill>
                  <a:srgbClr val="0000FF"/>
                </a:solidFill>
                <a:latin typeface="Calibri"/>
                <a:ea typeface="Microsoft YaHei" pitchFamily="34" charset="-122"/>
              </a:rPr>
              <a:t/>
            </a:r>
            <a:br>
              <a:rPr lang="en-US" sz="4000" b="1" dirty="0">
                <a:solidFill>
                  <a:srgbClr val="0000FF"/>
                </a:solidFill>
                <a:latin typeface="Calibri"/>
                <a:ea typeface="Microsoft YaHei" pitchFamily="34" charset="-122"/>
              </a:rPr>
            </a:br>
            <a:endParaRPr lang="id-ID" sz="4000" b="1" dirty="0">
              <a:solidFill>
                <a:srgbClr val="0000FF"/>
              </a:solidFill>
              <a:latin typeface="Calibri"/>
              <a:ea typeface="Microsoft YaHei" pitchFamily="34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842968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Kegiatan Verifikasi Dokumen Kepegawaian PNS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282" y="1928803"/>
            <a:ext cx="3357586" cy="4179274"/>
            <a:chOff x="0" y="0"/>
            <a:chExt cx="1363" cy="2007"/>
          </a:xfrm>
        </p:grpSpPr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0" y="19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5"/>
            <p:cNvSpPr>
              <a:spLocks noChangeArrowheads="1"/>
            </p:cNvSpPr>
            <p:nvPr/>
          </p:nvSpPr>
          <p:spPr bwMode="auto">
            <a:xfrm>
              <a:off x="21" y="19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AutoShape 6"/>
            <p:cNvSpPr>
              <a:spLocks noChangeArrowheads="1"/>
            </p:cNvSpPr>
            <p:nvPr/>
          </p:nvSpPr>
          <p:spPr bwMode="auto">
            <a:xfrm>
              <a:off x="32" y="149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32" y="21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69" y="0"/>
              <a:ext cx="405" cy="405"/>
              <a:chOff x="0" y="0"/>
              <a:chExt cx="668" cy="668"/>
            </a:xfrm>
          </p:grpSpPr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Oval 12"/>
              <p:cNvSpPr>
                <a:spLocks noChangeArrowheads="1"/>
              </p:cNvSpPr>
              <p:nvPr/>
            </p:nvSpPr>
            <p:spPr bwMode="auto">
              <a:xfrm>
                <a:off x="7" y="5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Oval 13"/>
              <p:cNvSpPr>
                <a:spLocks noChangeArrowheads="1"/>
              </p:cNvSpPr>
              <p:nvPr/>
            </p:nvSpPr>
            <p:spPr bwMode="auto">
              <a:xfrm>
                <a:off x="15" y="9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14"/>
              <p:cNvSpPr>
                <a:spLocks noChangeArrowheads="1"/>
              </p:cNvSpPr>
              <p:nvPr/>
            </p:nvSpPr>
            <p:spPr bwMode="auto">
              <a:xfrm>
                <a:off x="22" y="15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Oval 15"/>
              <p:cNvSpPr>
                <a:spLocks noChangeArrowheads="1"/>
              </p:cNvSpPr>
              <p:nvPr/>
            </p:nvSpPr>
            <p:spPr bwMode="auto">
              <a:xfrm>
                <a:off x="40" y="57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532" y="33"/>
              <a:ext cx="275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0080"/>
                  </a:solidFill>
                  <a:effectLst/>
                  <a:uLnTx/>
                  <a:uFillTx/>
                  <a:latin typeface="Berlin Sans FB Demi" pitchFamily="34" charset="0"/>
                </a:rPr>
                <a:t>1</a:t>
              </a: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33" y="366"/>
              <a:ext cx="1296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ctr" defTabSz="91421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0" dirty="0" err="1" smtClean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Verifikator</a:t>
              </a:r>
              <a:r>
                <a:rPr lang="en-US" sz="2400" i="0" dirty="0" smtClean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menerima</a:t>
              </a:r>
              <a:r>
                <a:rPr lang="en-US" sz="2400" i="0" dirty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, </a:t>
              </a:r>
              <a:r>
                <a:rPr lang="en-US" sz="2400" i="0" dirty="0" err="1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menyortir</a:t>
              </a:r>
              <a:r>
                <a:rPr lang="en-US" sz="2400" i="0" dirty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, </a:t>
              </a:r>
              <a:r>
                <a:rPr lang="en-US" sz="2400" i="0" dirty="0" err="1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mengelompokkan</a:t>
              </a:r>
              <a:r>
                <a:rPr lang="en-US" sz="2400" i="0" dirty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smtClean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per</a:t>
              </a:r>
              <a:r>
                <a:rPr lang="id-ID" sz="2400" i="0" dirty="0" smtClean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 smtClean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jenis</a:t>
              </a:r>
              <a:r>
                <a:rPr lang="en-US" sz="2400" i="0" dirty="0" smtClean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dokumen</a:t>
              </a:r>
              <a:r>
                <a:rPr lang="en-US" sz="2400" i="0" dirty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pertahun</a:t>
              </a:r>
              <a:r>
                <a:rPr lang="en-US" sz="2400" i="0" dirty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lahir</a:t>
              </a:r>
              <a:r>
                <a:rPr lang="en-US" sz="2400" i="0" dirty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, </a:t>
              </a:r>
              <a:r>
                <a:rPr lang="en-US" sz="2400" i="0" dirty="0" err="1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mencocokkan</a:t>
              </a:r>
              <a:r>
                <a:rPr lang="en-US" sz="2400" i="0" dirty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dokumen</a:t>
              </a:r>
              <a:r>
                <a:rPr lang="en-US" sz="2400" i="0" dirty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dengan</a:t>
              </a:r>
              <a:r>
                <a:rPr lang="en-US" sz="2400" i="0" dirty="0">
                  <a:solidFill>
                    <a:srgbClr val="800080"/>
                  </a:solidFill>
                  <a:latin typeface="Berlin Sans FB Demi" pitchFamily="34" charset="0"/>
                  <a:ea typeface="宋体"/>
                </a:rPr>
                <a:t> database SAPK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erlin Sans FB Demi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714744" y="2428868"/>
            <a:ext cx="2857520" cy="3143272"/>
            <a:chOff x="0" y="0"/>
            <a:chExt cx="1363" cy="1994"/>
          </a:xfrm>
        </p:grpSpPr>
        <p:sp>
          <p:nvSpPr>
            <p:cNvPr id="65" name="AutoShape 19"/>
            <p:cNvSpPr>
              <a:spLocks noChangeArrowheads="1"/>
            </p:cNvSpPr>
            <p:nvPr/>
          </p:nvSpPr>
          <p:spPr bwMode="auto">
            <a:xfrm>
              <a:off x="0" y="19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AutoShape 20"/>
            <p:cNvSpPr>
              <a:spLocks noChangeArrowheads="1"/>
            </p:cNvSpPr>
            <p:nvPr/>
          </p:nvSpPr>
          <p:spPr bwMode="auto">
            <a:xfrm>
              <a:off x="21" y="19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AutoShape 21"/>
            <p:cNvSpPr>
              <a:spLocks noChangeArrowheads="1"/>
            </p:cNvSpPr>
            <p:nvPr/>
          </p:nvSpPr>
          <p:spPr bwMode="auto">
            <a:xfrm>
              <a:off x="32" y="149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AutoShape 22"/>
            <p:cNvSpPr>
              <a:spLocks noChangeArrowheads="1"/>
            </p:cNvSpPr>
            <p:nvPr/>
          </p:nvSpPr>
          <p:spPr bwMode="auto">
            <a:xfrm>
              <a:off x="32" y="21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23"/>
            <p:cNvSpPr>
              <a:spLocks noChangeArrowheads="1"/>
            </p:cNvSpPr>
            <p:nvPr/>
          </p:nvSpPr>
          <p:spPr bwMode="auto">
            <a:xfrm>
              <a:off x="469" y="0"/>
              <a:ext cx="405" cy="40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24"/>
            <p:cNvSpPr>
              <a:spLocks noChangeArrowheads="1"/>
            </p:cNvSpPr>
            <p:nvPr/>
          </p:nvSpPr>
          <p:spPr bwMode="auto">
            <a:xfrm>
              <a:off x="473" y="3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>
              <a:off x="478" y="5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26"/>
            <p:cNvSpPr>
              <a:spLocks noChangeArrowheads="1"/>
            </p:cNvSpPr>
            <p:nvPr/>
          </p:nvSpPr>
          <p:spPr bwMode="auto">
            <a:xfrm>
              <a:off x="482" y="9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27"/>
            <p:cNvSpPr>
              <a:spLocks noChangeArrowheads="1"/>
            </p:cNvSpPr>
            <p:nvPr/>
          </p:nvSpPr>
          <p:spPr bwMode="auto">
            <a:xfrm>
              <a:off x="504" y="19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511" y="0"/>
              <a:ext cx="273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Berlin Sans FB Demi" pitchFamily="34" charset="0"/>
                </a:rPr>
                <a:t>2</a:t>
              </a:r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48" y="480"/>
              <a:ext cx="1296" cy="1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defTabSz="914210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id-ID" sz="2400" i="0" dirty="0" smtClean="0">
                <a:solidFill>
                  <a:srgbClr val="0000FF"/>
                </a:solidFill>
                <a:latin typeface="Berlin Sans FB Demi" pitchFamily="34" charset="0"/>
                <a:ea typeface="宋体"/>
              </a:endParaRPr>
            </a:p>
            <a:p>
              <a:pPr lvl="0" defTabSz="91421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0" dirty="0" err="1" smtClean="0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Mendistribusik</a:t>
              </a:r>
              <a:r>
                <a:rPr lang="id-ID" sz="2400" i="0" dirty="0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an</a:t>
              </a:r>
            </a:p>
            <a:p>
              <a:pPr lvl="0" algn="ctr" defTabSz="91421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0" dirty="0" err="1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dokumen</a:t>
              </a:r>
              <a:r>
                <a:rPr lang="en-US" sz="2400" i="0" dirty="0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ke</a:t>
              </a:r>
              <a:r>
                <a:rPr lang="en-US" sz="2400" i="0" dirty="0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pada</a:t>
              </a:r>
              <a:r>
                <a:rPr lang="en-US" sz="2400" i="0" dirty="0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pengelola</a:t>
              </a:r>
              <a:r>
                <a:rPr lang="en-US" sz="2400" i="0" dirty="0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tata</a:t>
              </a:r>
              <a:r>
                <a:rPr lang="en-US" sz="2400" i="0" dirty="0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 </a:t>
              </a:r>
              <a:r>
                <a:rPr lang="en-US" sz="2400" i="0" dirty="0" err="1">
                  <a:solidFill>
                    <a:srgbClr val="0000FF"/>
                  </a:solidFill>
                  <a:latin typeface="Berlin Sans FB Demi" pitchFamily="34" charset="0"/>
                  <a:ea typeface="宋体"/>
                </a:rPr>
                <a:t>naskah</a:t>
              </a:r>
              <a:endParaRPr lang="en-US" sz="2400" i="0" dirty="0">
                <a:solidFill>
                  <a:srgbClr val="0000FF"/>
                </a:solidFill>
                <a:latin typeface="Berlin Sans FB Demi" pitchFamily="34" charset="0"/>
                <a:ea typeface="宋体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715140" y="2714620"/>
            <a:ext cx="2214578" cy="2643206"/>
            <a:chOff x="4" y="0"/>
            <a:chExt cx="1363" cy="1994"/>
          </a:xfrm>
        </p:grpSpPr>
        <p:sp>
          <p:nvSpPr>
            <p:cNvPr id="79" name="AutoShape 33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4" y="19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AutoShape 34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25" y="19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73" y="0"/>
              <a:ext cx="405" cy="405"/>
              <a:chOff x="0" y="0"/>
              <a:chExt cx="668" cy="668"/>
            </a:xfrm>
          </p:grpSpPr>
          <p:sp>
            <p:nvSpPr>
              <p:cNvPr id="88" name="Oval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Oval 39"/>
              <p:cNvSpPr>
                <a:spLocks noChangeArrowheads="1"/>
              </p:cNvSpPr>
              <p:nvPr/>
            </p:nvSpPr>
            <p:spPr bwMode="auto">
              <a:xfrm>
                <a:off x="7" y="5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Oval 40"/>
              <p:cNvSpPr>
                <a:spLocks noChangeArrowheads="1"/>
              </p:cNvSpPr>
              <p:nvPr/>
            </p:nvSpPr>
            <p:spPr bwMode="auto">
              <a:xfrm>
                <a:off x="15" y="9"/>
                <a:ext cx="630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Oval 41"/>
              <p:cNvSpPr>
                <a:spLocks noChangeArrowheads="1"/>
              </p:cNvSpPr>
              <p:nvPr/>
            </p:nvSpPr>
            <p:spPr bwMode="auto">
              <a:xfrm>
                <a:off x="22" y="15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Oval 42"/>
              <p:cNvSpPr>
                <a:spLocks noChangeArrowheads="1"/>
              </p:cNvSpPr>
              <p:nvPr/>
            </p:nvSpPr>
            <p:spPr bwMode="auto">
              <a:xfrm>
                <a:off x="57" y="31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4" name="Text Box 43"/>
            <p:cNvSpPr txBox="1">
              <a:spLocks noChangeArrowheads="1"/>
            </p:cNvSpPr>
            <p:nvPr/>
          </p:nvSpPr>
          <p:spPr bwMode="auto">
            <a:xfrm>
              <a:off x="528" y="0"/>
              <a:ext cx="28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erlin Sans FB Demi" pitchFamily="34" charset="0"/>
                </a:rPr>
                <a:t>3</a:t>
              </a:r>
            </a:p>
          </p:txBody>
        </p:sp>
        <p:sp>
          <p:nvSpPr>
            <p:cNvPr id="85" name="Text Box 44"/>
            <p:cNvSpPr txBox="1">
              <a:spLocks noChangeArrowheads="1"/>
            </p:cNvSpPr>
            <p:nvPr/>
          </p:nvSpPr>
          <p:spPr bwMode="auto">
            <a:xfrm>
              <a:off x="52" y="480"/>
              <a:ext cx="1296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ctr" defTabSz="914210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id-ID" sz="2400" i="0" dirty="0" smtClean="0">
                <a:solidFill>
                  <a:srgbClr val="00B050"/>
                </a:solidFill>
                <a:latin typeface="Verdana" pitchFamily="34" charset="0"/>
                <a:ea typeface="宋体"/>
              </a:endParaRPr>
            </a:p>
            <a:p>
              <a:pPr algn="ctr" defTabSz="914210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0" dirty="0" err="1" smtClean="0">
                  <a:solidFill>
                    <a:srgbClr val="00B050"/>
                  </a:solidFill>
                  <a:latin typeface="Verdana" pitchFamily="34" charset="0"/>
                  <a:ea typeface="宋体"/>
                </a:rPr>
                <a:t>Membuat</a:t>
              </a:r>
              <a:r>
                <a:rPr lang="en-US" sz="2400" b="1" i="0" dirty="0" smtClean="0">
                  <a:solidFill>
                    <a:srgbClr val="00B050"/>
                  </a:solidFill>
                  <a:latin typeface="Verdana" pitchFamily="34" charset="0"/>
                  <a:ea typeface="宋体"/>
                </a:rPr>
                <a:t> </a:t>
              </a:r>
              <a:r>
                <a:rPr lang="en-US" sz="2400" b="1" i="0" dirty="0" err="1" smtClean="0">
                  <a:solidFill>
                    <a:srgbClr val="00B050"/>
                  </a:solidFill>
                  <a:latin typeface="Verdana" pitchFamily="34" charset="0"/>
                  <a:ea typeface="宋体"/>
                </a:rPr>
                <a:t>Laporan</a:t>
              </a:r>
              <a:endParaRPr lang="en-US" sz="2400" b="1" i="0" dirty="0" smtClean="0">
                <a:solidFill>
                  <a:srgbClr val="00B050"/>
                </a:solidFill>
                <a:latin typeface="Verdana" pitchFamily="34" charset="0"/>
                <a:ea typeface="宋体"/>
              </a:endParaRPr>
            </a:p>
            <a:p>
              <a:pPr lvl="0" algn="ctr" defTabSz="914210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id-ID" sz="2400" i="0" dirty="0">
                <a:solidFill>
                  <a:srgbClr val="00B050"/>
                </a:solidFill>
                <a:latin typeface="Verdana" pitchFamily="34" charset="0"/>
                <a:ea typeface="宋体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10" y="142852"/>
            <a:ext cx="7286676" cy="886305"/>
            <a:chOff x="0" y="-142850"/>
            <a:chExt cx="7285667" cy="886149"/>
          </a:xfrm>
        </p:grpSpPr>
        <p:sp>
          <p:nvSpPr>
            <p:cNvPr id="10268" name="TextBox 3"/>
            <p:cNvSpPr txBox="1">
              <a:spLocks noChangeArrowheads="1"/>
            </p:cNvSpPr>
            <p:nvPr/>
          </p:nvSpPr>
          <p:spPr bwMode="auto">
            <a:xfrm>
              <a:off x="610532" y="-142850"/>
              <a:ext cx="6675135" cy="769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altLang="zh-CN" sz="4400" b="1" dirty="0" smtClean="0">
                  <a:solidFill>
                    <a:schemeClr val="bg1"/>
                  </a:solidFill>
                  <a:latin typeface="Calibri" pitchFamily="34" charset="0"/>
                </a:rPr>
                <a:t>Kegiatan </a:t>
              </a:r>
              <a:r>
                <a:rPr lang="id-ID" altLang="zh-CN" sz="4400" b="1" dirty="0">
                  <a:solidFill>
                    <a:schemeClr val="bg1"/>
                  </a:solidFill>
                  <a:latin typeface="Calibri" pitchFamily="34" charset="0"/>
                </a:rPr>
                <a:t>Validasi Dokumen</a:t>
              </a:r>
              <a:r>
                <a:rPr lang="id-ID" altLang="zh-CN" sz="4400" b="1" dirty="0">
                  <a:solidFill>
                    <a:srgbClr val="FFC000"/>
                  </a:solidFill>
                  <a:latin typeface="Calibri" pitchFamily="34" charset="0"/>
                </a:rPr>
                <a:t> </a:t>
              </a:r>
              <a:endParaRPr lang="zh-CN" altLang="en-US" sz="4400" b="1" dirty="0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pic>
          <p:nvPicPr>
            <p:cNvPr id="10269" name="图片 13" descr="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422706">
              <a:off x="0" y="71438"/>
              <a:ext cx="838020" cy="67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14874" y="1214437"/>
            <a:ext cx="4071967" cy="2000250"/>
            <a:chOff x="0" y="0"/>
            <a:chExt cx="3214710" cy="1154461"/>
          </a:xfrm>
        </p:grpSpPr>
        <p:sp>
          <p:nvSpPr>
            <p:cNvPr id="10266" name="圆角矩形 16"/>
            <p:cNvSpPr>
              <a:spLocks noChangeArrowheads="1"/>
            </p:cNvSpPr>
            <p:nvPr/>
          </p:nvSpPr>
          <p:spPr bwMode="auto">
            <a:xfrm>
              <a:off x="0" y="0"/>
              <a:ext cx="3214710" cy="1143008"/>
            </a:xfrm>
            <a:prstGeom prst="roundRect">
              <a:avLst>
                <a:gd name="adj" fmla="val 6884"/>
              </a:avLst>
            </a:prstGeom>
            <a:noFill/>
            <a:ln w="25400">
              <a:solidFill>
                <a:srgbClr val="3E003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267" name="TextBox 20"/>
            <p:cNvSpPr txBox="1">
              <a:spLocks noChangeArrowheads="1"/>
            </p:cNvSpPr>
            <p:nvPr/>
          </p:nvSpPr>
          <p:spPr bwMode="auto">
            <a:xfrm>
              <a:off x="0" y="40822"/>
              <a:ext cx="3214710" cy="111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id-ID" altLang="zh-CN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id-ID" altLang="zh-CN" sz="24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Meneliti</a:t>
              </a:r>
              <a:r>
                <a:rPr lang="id-ID" altLang="zh-CN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, mencatat </a:t>
              </a:r>
              <a:r>
                <a:rPr lang="id-ID" altLang="zh-CN" sz="24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 jenis </a:t>
              </a:r>
              <a:r>
                <a:rPr lang="id-ID" altLang="zh-CN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mutasi kepegawaian kedalam Daftar Isi &amp; Kartu Induk Pegawai</a:t>
              </a:r>
              <a:endParaRPr lang="zh-CN" altLang="en-US" sz="24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10800000">
            <a:off x="4714876" y="3357559"/>
            <a:ext cx="4071964" cy="2059751"/>
            <a:chOff x="0" y="0"/>
            <a:chExt cx="3214710" cy="1143008"/>
          </a:xfrm>
        </p:grpSpPr>
        <p:sp>
          <p:nvSpPr>
            <p:cNvPr id="10262" name="圆角矩形 30"/>
            <p:cNvSpPr>
              <a:spLocks noChangeArrowheads="1"/>
            </p:cNvSpPr>
            <p:nvPr/>
          </p:nvSpPr>
          <p:spPr bwMode="auto">
            <a:xfrm>
              <a:off x="0" y="0"/>
              <a:ext cx="3214710" cy="1143008"/>
            </a:xfrm>
            <a:prstGeom prst="roundRect">
              <a:avLst>
                <a:gd name="adj" fmla="val 6884"/>
              </a:avLst>
            </a:prstGeom>
            <a:noFill/>
            <a:ln w="25400">
              <a:solidFill>
                <a:srgbClr val="3E003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263" name="TextBox 29"/>
            <p:cNvSpPr txBox="1">
              <a:spLocks noChangeArrowheads="1"/>
            </p:cNvSpPr>
            <p:nvPr/>
          </p:nvSpPr>
          <p:spPr bwMode="auto">
            <a:xfrm rot="10800000">
              <a:off x="61821" y="55660"/>
              <a:ext cx="3152889" cy="107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altLang="zh-CN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id-ID" altLang="zh-CN" sz="24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Melaporkan </a:t>
              </a:r>
              <a:r>
                <a:rPr lang="id-ID" altLang="zh-CN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permasalahan dokumen kepegawaian kepada atasannya</a:t>
              </a:r>
              <a:endParaRPr lang="zh-CN" altLang="en-US" sz="24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 rot="10800000">
            <a:off x="571472" y="3357556"/>
            <a:ext cx="4071966" cy="2071708"/>
            <a:chOff x="0" y="0"/>
            <a:chExt cx="3214710" cy="1151230"/>
          </a:xfrm>
        </p:grpSpPr>
        <p:sp>
          <p:nvSpPr>
            <p:cNvPr id="10260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3214710" cy="1143008"/>
            </a:xfrm>
            <a:prstGeom prst="roundRect">
              <a:avLst>
                <a:gd name="adj" fmla="val 6884"/>
              </a:avLst>
            </a:prstGeom>
            <a:noFill/>
            <a:ln w="25400">
              <a:solidFill>
                <a:srgbClr val="3E003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261" name="TextBox 34">
              <a:hlinkClick r:id="rId4" action="ppaction://hlinkfile"/>
            </p:cNvPr>
            <p:cNvSpPr txBox="1">
              <a:spLocks noChangeArrowheads="1"/>
            </p:cNvSpPr>
            <p:nvPr/>
          </p:nvSpPr>
          <p:spPr bwMode="auto">
            <a:xfrm rot="10800000">
              <a:off x="0" y="109663"/>
              <a:ext cx="3214710" cy="104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id-ID" altLang="zh-CN" sz="24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id-ID" altLang="zh-CN" sz="24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Tata </a:t>
              </a:r>
              <a:r>
                <a:rPr lang="id-ID" altLang="zh-CN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Naskah kepegawaian dimasukkan ke dalam sampul bening &amp; sampul tata naskah</a:t>
              </a:r>
              <a:endParaRPr lang="zh-CN" altLang="en-US" sz="24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1406" y="802314"/>
            <a:ext cx="1071542" cy="1055050"/>
            <a:chOff x="0" y="0"/>
            <a:chExt cx="722515" cy="692720"/>
          </a:xfrm>
        </p:grpSpPr>
        <p:pic>
          <p:nvPicPr>
            <p:cNvPr id="10258" name="图片 37" descr="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722515" cy="69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38"/>
            <p:cNvSpPr txBox="1">
              <a:spLocks noChangeArrowheads="1"/>
            </p:cNvSpPr>
            <p:nvPr/>
          </p:nvSpPr>
          <p:spPr bwMode="auto">
            <a:xfrm>
              <a:off x="60188" y="93808"/>
              <a:ext cx="602138" cy="46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143906" y="785794"/>
            <a:ext cx="928688" cy="1143000"/>
            <a:chOff x="0" y="0"/>
            <a:chExt cx="782745" cy="750466"/>
          </a:xfrm>
        </p:grpSpPr>
        <p:pic>
          <p:nvPicPr>
            <p:cNvPr id="10256" name="图片 41" descr="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782745" cy="750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7" name="TextBox 42"/>
            <p:cNvSpPr txBox="1">
              <a:spLocks noChangeArrowheads="1"/>
            </p:cNvSpPr>
            <p:nvPr/>
          </p:nvSpPr>
          <p:spPr bwMode="auto">
            <a:xfrm>
              <a:off x="180633" y="93808"/>
              <a:ext cx="396137" cy="505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14282" y="4714884"/>
            <a:ext cx="1071562" cy="1077912"/>
            <a:chOff x="0" y="45321"/>
            <a:chExt cx="782745" cy="750466"/>
          </a:xfrm>
        </p:grpSpPr>
        <p:pic>
          <p:nvPicPr>
            <p:cNvPr id="10254" name="图片 44" descr="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5321"/>
              <a:ext cx="782745" cy="750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Box 45"/>
            <p:cNvSpPr txBox="1">
              <a:spLocks noChangeArrowheads="1"/>
            </p:cNvSpPr>
            <p:nvPr/>
          </p:nvSpPr>
          <p:spPr bwMode="auto">
            <a:xfrm>
              <a:off x="208728" y="103896"/>
              <a:ext cx="343312" cy="535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endParaRPr lang="zh-CN" altLang="en-US" sz="4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8072462" y="4643446"/>
            <a:ext cx="1071538" cy="1214446"/>
            <a:chOff x="0" y="0"/>
            <a:chExt cx="782745" cy="750466"/>
          </a:xfrm>
        </p:grpSpPr>
        <p:pic>
          <p:nvPicPr>
            <p:cNvPr id="10252" name="图片 47" descr="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782745" cy="750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Box 48"/>
            <p:cNvSpPr txBox="1">
              <a:spLocks noChangeArrowheads="1"/>
            </p:cNvSpPr>
            <p:nvPr/>
          </p:nvSpPr>
          <p:spPr bwMode="auto">
            <a:xfrm>
              <a:off x="195687" y="100062"/>
              <a:ext cx="343329" cy="47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endParaRPr lang="zh-CN" altLang="en-US" sz="4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571472" y="1214422"/>
            <a:ext cx="4000502" cy="1990141"/>
            <a:chOff x="0" y="0"/>
            <a:chExt cx="3214710" cy="1143008"/>
          </a:xfrm>
        </p:grpSpPr>
        <p:sp>
          <p:nvSpPr>
            <p:cNvPr id="37" name="圆角矩形 16"/>
            <p:cNvSpPr>
              <a:spLocks noChangeArrowheads="1"/>
            </p:cNvSpPr>
            <p:nvPr/>
          </p:nvSpPr>
          <p:spPr bwMode="auto">
            <a:xfrm>
              <a:off x="0" y="0"/>
              <a:ext cx="3214710" cy="1143008"/>
            </a:xfrm>
            <a:prstGeom prst="roundRect">
              <a:avLst>
                <a:gd name="adj" fmla="val 6884"/>
              </a:avLst>
            </a:prstGeom>
            <a:noFill/>
            <a:ln w="25400">
              <a:solidFill>
                <a:srgbClr val="3E003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0" y="1"/>
              <a:ext cx="3214710" cy="1113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id-ID" altLang="zh-CN" sz="2400" b="1" dirty="0" smtClean="0">
                <a:solidFill>
                  <a:srgbClr val="3E003E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id-ID" altLang="zh-CN" sz="24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Pengelola </a:t>
              </a:r>
              <a:r>
                <a:rPr lang="id-ID" altLang="zh-CN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Tata Naskah </a:t>
              </a:r>
            </a:p>
            <a:p>
              <a:pPr algn="ctr">
                <a:defRPr/>
              </a:pPr>
              <a:r>
                <a:rPr lang="id-ID" altLang="zh-CN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Menerima, </a:t>
              </a:r>
              <a:r>
                <a:rPr lang="id-ID" altLang="zh-CN" sz="24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menyortir &amp; </a:t>
              </a:r>
              <a:r>
                <a:rPr lang="id-ID" altLang="zh-CN" sz="24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mengelompokkan dokumen pertahun lahir</a:t>
              </a:r>
              <a:endParaRPr lang="zh-CN" altLang="en-US" sz="24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04800" y="0"/>
            <a:ext cx="8615648" cy="101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Prosedur Penyimpanan Tata Naskah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3200" b="1" i="0" u="none" strike="noStrike" kern="0" cap="none" spc="0" normalizeH="0" baseline="0" noProof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Kepegawaian PNS</a:t>
            </a:r>
            <a:endParaRPr kumimoji="0" lang="de-DE" altLang="en-US" sz="3200" b="1" i="0" u="none" strike="noStrike" kern="0" cap="none" spc="0" normalizeH="0" baseline="0" noProof="1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444" y="5454628"/>
            <a:ext cx="6394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22"/>
          <p:cNvSpPr>
            <a:spLocks/>
          </p:cNvSpPr>
          <p:nvPr/>
        </p:nvSpPr>
        <p:spPr bwMode="auto">
          <a:xfrm rot="13500000">
            <a:off x="2554888" y="3201225"/>
            <a:ext cx="2172114" cy="3384458"/>
          </a:xfrm>
          <a:custGeom>
            <a:avLst/>
            <a:gdLst>
              <a:gd name="T0" fmla="*/ 2147483647 w 1104"/>
              <a:gd name="T1" fmla="*/ 0 h 1608"/>
              <a:gd name="T2" fmla="*/ 1159831977 w 1104"/>
              <a:gd name="T3" fmla="*/ 0 h 1608"/>
              <a:gd name="T4" fmla="*/ 0 w 1104"/>
              <a:gd name="T5" fmla="*/ 289187292 h 1608"/>
              <a:gd name="T6" fmla="*/ 50426719 w 1104"/>
              <a:gd name="T7" fmla="*/ 1376533630 h 1608"/>
              <a:gd name="T8" fmla="*/ 907695969 w 1104"/>
              <a:gd name="T9" fmla="*/ 1792963992 h 1608"/>
              <a:gd name="T10" fmla="*/ 2147483647 w 1104"/>
              <a:gd name="T11" fmla="*/ 2147483647 h 1608"/>
              <a:gd name="T12" fmla="*/ 2147483647 w 1104"/>
              <a:gd name="T13" fmla="*/ 2147483647 h 1608"/>
              <a:gd name="T14" fmla="*/ 2147483647 w 1104"/>
              <a:gd name="T15" fmla="*/ 1792963992 h 1608"/>
              <a:gd name="T16" fmla="*/ 2147483647 w 1104"/>
              <a:gd name="T17" fmla="*/ 1330263723 h 1608"/>
              <a:gd name="T18" fmla="*/ 2147483647 w 1104"/>
              <a:gd name="T19" fmla="*/ 185079702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92D050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 rot="2700000">
            <a:off x="4552877" y="1225779"/>
            <a:ext cx="2118515" cy="3588315"/>
          </a:xfrm>
          <a:custGeom>
            <a:avLst/>
            <a:gdLst>
              <a:gd name="T0" fmla="*/ 2147483647 w 1104"/>
              <a:gd name="T1" fmla="*/ 0 h 1608"/>
              <a:gd name="T2" fmla="*/ 564418218 w 1104"/>
              <a:gd name="T3" fmla="*/ 0 h 1608"/>
              <a:gd name="T4" fmla="*/ 0 w 1104"/>
              <a:gd name="T5" fmla="*/ 594256184 h 1608"/>
              <a:gd name="T6" fmla="*/ 24539235 w 1104"/>
              <a:gd name="T7" fmla="*/ 2147483647 h 1608"/>
              <a:gd name="T8" fmla="*/ 441718467 w 1104"/>
              <a:gd name="T9" fmla="*/ 2147483647 h 1608"/>
              <a:gd name="T10" fmla="*/ 1337427753 w 1104"/>
              <a:gd name="T11" fmla="*/ 2147483647 h 1608"/>
              <a:gd name="T12" fmla="*/ 208589652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380324410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92D050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 rot="18814431">
            <a:off x="2894040" y="1104955"/>
            <a:ext cx="2017113" cy="3568450"/>
          </a:xfrm>
          <a:custGeom>
            <a:avLst/>
            <a:gdLst>
              <a:gd name="T0" fmla="*/ 2147483647 w 1104"/>
              <a:gd name="T1" fmla="*/ 0 h 1608"/>
              <a:gd name="T2" fmla="*/ 564418218 w 1104"/>
              <a:gd name="T3" fmla="*/ 0 h 1608"/>
              <a:gd name="T4" fmla="*/ 0 w 1104"/>
              <a:gd name="T5" fmla="*/ 594256184 h 1608"/>
              <a:gd name="T6" fmla="*/ 24539235 w 1104"/>
              <a:gd name="T7" fmla="*/ 2147483647 h 1608"/>
              <a:gd name="T8" fmla="*/ 441718467 w 1104"/>
              <a:gd name="T9" fmla="*/ 2147483647 h 1608"/>
              <a:gd name="T10" fmla="*/ 1337427753 w 1104"/>
              <a:gd name="T11" fmla="*/ 2147483647 h 1608"/>
              <a:gd name="T12" fmla="*/ 208589652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380324410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23"/>
          <p:cNvSpPr>
            <a:spLocks/>
          </p:cNvSpPr>
          <p:nvPr/>
        </p:nvSpPr>
        <p:spPr bwMode="auto">
          <a:xfrm rot="8182408">
            <a:off x="4612592" y="2784761"/>
            <a:ext cx="2158843" cy="3766396"/>
          </a:xfrm>
          <a:custGeom>
            <a:avLst/>
            <a:gdLst>
              <a:gd name="T0" fmla="*/ 2147483647 w 1104"/>
              <a:gd name="T1" fmla="*/ 0 h 1608"/>
              <a:gd name="T2" fmla="*/ 563492678 w 1104"/>
              <a:gd name="T3" fmla="*/ 0 h 1608"/>
              <a:gd name="T4" fmla="*/ 0 w 1104"/>
              <a:gd name="T5" fmla="*/ 594256184 h 1608"/>
              <a:gd name="T6" fmla="*/ 24499831 w 1104"/>
              <a:gd name="T7" fmla="*/ 2147483647 h 1608"/>
              <a:gd name="T8" fmla="*/ 440993447 w 1104"/>
              <a:gd name="T9" fmla="*/ 2147483647 h 1608"/>
              <a:gd name="T10" fmla="*/ 1335232112 w 1104"/>
              <a:gd name="T11" fmla="*/ 2147483647 h 1608"/>
              <a:gd name="T12" fmla="*/ 2082471941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380324410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92D050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3733800" y="3048000"/>
            <a:ext cx="2209800" cy="144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0" tIns="45711" rIns="91420" bIns="4571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PMingLiU" pitchFamily="18" charset="-120"/>
            </a:endParaRPr>
          </a:p>
        </p:txBody>
      </p:sp>
      <p:sp>
        <p:nvSpPr>
          <p:cNvPr id="23" name="Text Box 19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 rot="18677186">
            <a:off x="2528843" y="1477910"/>
            <a:ext cx="1700798" cy="196977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0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Memberikan</a:t>
            </a:r>
            <a:r>
              <a:rPr kumimoji="0" lang="id-ID" altLang="en-US" sz="20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hlinkClick r:id="rId5" action="ppaction://hlinkpres?slideindex=1&amp;slidetitle="/>
              </a:rPr>
              <a:t> </a:t>
            </a:r>
            <a:r>
              <a:rPr kumimoji="0" lang="id-ID" altLang="en-US" sz="20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Label  </a:t>
            </a:r>
          </a:p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0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Pada lemari dan sampul sesuai urutan NIP</a:t>
            </a:r>
            <a:r>
              <a:rPr kumimoji="0" lang="id-ID" altLang="en-US" sz="1600" b="0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4" name="Text Box 19">
            <a:hlinkClick r:id="rId6" action="ppaction://hlinkpres?slideindex=1&amp;slidetitle="/>
          </p:cNvPr>
          <p:cNvSpPr txBox="1">
            <a:spLocks noChangeArrowheads="1"/>
          </p:cNvSpPr>
          <p:nvPr/>
        </p:nvSpPr>
        <p:spPr bwMode="auto">
          <a:xfrm rot="2700000">
            <a:off x="5259492" y="1579633"/>
            <a:ext cx="191954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0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Menyusun </a:t>
            </a:r>
          </a:p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0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Tata Naskah ke dalam lemari sesuai urutan NIP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 rot="2700000">
            <a:off x="2330749" y="4812267"/>
            <a:ext cx="21092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4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Membuat laporan</a:t>
            </a:r>
          </a:p>
        </p:txBody>
      </p:sp>
      <p:sp>
        <p:nvSpPr>
          <p:cNvPr id="26" name="Text Box 19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 rot="19011174">
            <a:off x="5312835" y="3805097"/>
            <a:ext cx="17006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id-ID" altLang="en-US" sz="2000" b="1" i="0" u="none" strike="noStrike" kern="0" cap="none" spc="0" normalizeH="0" baseline="0" noProof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0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Menyimpan </a:t>
            </a:r>
          </a:p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000" b="1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Tata Naskah ke dalam lemari sesuai urutan NIP </a:t>
            </a:r>
          </a:p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0" i="0" u="none" strike="noStrike" kern="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. 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733800" y="3352800"/>
            <a:ext cx="2286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80152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800" b="1" i="0" u="none" strike="noStrike" kern="0" cap="none" spc="0" normalizeH="0" baseline="0" noProof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Pengelola  Tata Naskah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115328" cy="15605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>
                <a:solidFill>
                  <a:srgbClr val="0000FF"/>
                </a:solidFill>
              </a:rPr>
              <a:t>Peraturan Kepala BKN 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tentang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Nomor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Identitas</a:t>
            </a:r>
            <a:r>
              <a:rPr lang="en-US" sz="2400" b="1" dirty="0" smtClean="0">
                <a:solidFill>
                  <a:srgbClr val="0000FF"/>
                </a:solidFill>
              </a:rPr>
              <a:t> PNS</a:t>
            </a:r>
            <a:r>
              <a:rPr lang="id-ID" sz="2400" b="1" dirty="0" smtClean="0">
                <a:solidFill>
                  <a:srgbClr val="0000FF"/>
                </a:solidFill>
              </a:rPr>
              <a:t/>
            </a:r>
            <a:br>
              <a:rPr lang="id-ID" sz="2400" b="1" dirty="0" smtClean="0">
                <a:solidFill>
                  <a:srgbClr val="0000FF"/>
                </a:solidFill>
              </a:rPr>
            </a:br>
            <a:r>
              <a:rPr lang="id-ID" sz="2400" b="1" dirty="0" smtClean="0">
                <a:solidFill>
                  <a:srgbClr val="0000FF"/>
                </a:solidFill>
              </a:rPr>
              <a:t>Nomor : 22 </a:t>
            </a:r>
            <a:r>
              <a:rPr lang="en-US" sz="2400" b="1" dirty="0" err="1" smtClean="0">
                <a:solidFill>
                  <a:srgbClr val="0000FF"/>
                </a:solidFill>
              </a:rPr>
              <a:t>ta</a:t>
            </a:r>
            <a:r>
              <a:rPr lang="id-ID" sz="2400" b="1" dirty="0" smtClean="0">
                <a:solidFill>
                  <a:srgbClr val="0000FF"/>
                </a:solidFill>
              </a:rPr>
              <a:t>hun 2007</a:t>
            </a:r>
            <a:br>
              <a:rPr lang="id-ID" sz="2400" b="1" dirty="0" smtClean="0">
                <a:solidFill>
                  <a:srgbClr val="0000FF"/>
                </a:solidFill>
              </a:rPr>
            </a:br>
            <a:r>
              <a:rPr lang="id-ID" sz="2400" b="1" dirty="0" smtClean="0">
                <a:solidFill>
                  <a:srgbClr val="0000FF"/>
                </a:solidFill>
              </a:rPr>
              <a:t>Tanggal : 28 Maret 2007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5925"/>
            <a:ext cx="7743852" cy="619137"/>
          </a:xfrm>
        </p:spPr>
        <p:txBody>
          <a:bodyPr/>
          <a:lstStyle/>
          <a:p>
            <a:pPr algn="ctr" eaLnBrk="1" hangingPunct="1">
              <a:buNone/>
            </a:pPr>
            <a:r>
              <a:rPr lang="id-ID" sz="2800" b="1" dirty="0" smtClean="0">
                <a:solidFill>
                  <a:srgbClr val="0000FF"/>
                </a:solidFill>
              </a:rPr>
              <a:t>NIP Baru </a:t>
            </a:r>
            <a:r>
              <a:rPr lang="en-US" sz="2800" b="1" dirty="0" err="1" smtClean="0">
                <a:solidFill>
                  <a:srgbClr val="0000FF"/>
                </a:solidFill>
              </a:rPr>
              <a:t>Terdiri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dari</a:t>
            </a:r>
            <a:r>
              <a:rPr lang="en-US" sz="2800" b="1" dirty="0" smtClean="0">
                <a:solidFill>
                  <a:srgbClr val="0000FF"/>
                </a:solidFill>
              </a:rPr>
              <a:t> 18 digit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0034" y="2500306"/>
          <a:ext cx="8078787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5" imgW="9285798" imgH="5588345" progId="Word.Document.8">
                  <p:embed/>
                </p:oleObj>
              </mc:Choice>
              <mc:Fallback>
                <p:oleObj name="Document" r:id="rId5" imgW="9285798" imgH="55883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2500306"/>
                        <a:ext cx="8078787" cy="495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357158" y="4000504"/>
            <a:ext cx="2928956" cy="3385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FFC000"/>
                </a:solidFill>
                <a:latin typeface="Calibri" pitchFamily="34" charset="0"/>
              </a:rPr>
              <a:t>Tahun</a:t>
            </a: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, </a:t>
            </a:r>
            <a:r>
              <a:rPr lang="en-US" sz="1600" b="1" dirty="0" err="1">
                <a:solidFill>
                  <a:srgbClr val="FFC000"/>
                </a:solidFill>
                <a:latin typeface="Calibri" pitchFamily="34" charset="0"/>
              </a:rPr>
              <a:t>Bulan</a:t>
            </a: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, </a:t>
            </a:r>
            <a:r>
              <a:rPr lang="en-US" sz="1600" b="1" dirty="0" err="1">
                <a:solidFill>
                  <a:srgbClr val="FFC000"/>
                </a:solidFill>
                <a:latin typeface="Calibri" pitchFamily="34" charset="0"/>
              </a:rPr>
              <a:t>tanggal</a:t>
            </a: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FFC000"/>
                </a:solidFill>
                <a:latin typeface="Calibri" pitchFamily="34" charset="0"/>
              </a:rPr>
              <a:t>Lahir</a:t>
            </a:r>
            <a:r>
              <a:rPr lang="en-US" sz="1600" b="1" dirty="0">
                <a:solidFill>
                  <a:srgbClr val="FFC000"/>
                </a:solidFill>
                <a:latin typeface="Calibri" pitchFamily="34" charset="0"/>
              </a:rPr>
              <a:t> PNS</a:t>
            </a:r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0" y="4643446"/>
            <a:ext cx="4286280" cy="57150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20" tIns="45711" rIns="91420" bIns="45711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Tahun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Bulan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pengangkatan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Pertama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 pitchFamily="34" charset="0"/>
              </a:rPr>
              <a:t>sbg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 PNS</a:t>
            </a:r>
          </a:p>
        </p:txBody>
      </p:sp>
      <p:sp>
        <p:nvSpPr>
          <p:cNvPr id="3081" name="Rectangle 16"/>
          <p:cNvSpPr>
            <a:spLocks noChangeArrowheads="1"/>
          </p:cNvSpPr>
          <p:nvPr/>
        </p:nvSpPr>
        <p:spPr bwMode="auto">
          <a:xfrm>
            <a:off x="4572000" y="4000504"/>
            <a:ext cx="1428760" cy="10001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0" tIns="45711" rIns="91420" bIns="45711" anchor="ctr"/>
          <a:lstStyle/>
          <a:p>
            <a:pPr>
              <a:defRPr/>
            </a:pPr>
            <a:r>
              <a:rPr lang="en-US" sz="1600" b="1" dirty="0" err="1">
                <a:latin typeface="Calibri" pitchFamily="34" charset="0"/>
              </a:rPr>
              <a:t>Jenis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Kelamin</a:t>
            </a:r>
            <a:endParaRPr lang="en-US" sz="1600" b="1" dirty="0">
              <a:latin typeface="Calibri" pitchFamily="34" charset="0"/>
            </a:endParaRPr>
          </a:p>
          <a:p>
            <a:pPr>
              <a:defRPr/>
            </a:pPr>
            <a:r>
              <a:rPr lang="en-US" sz="1600" b="1" dirty="0">
                <a:latin typeface="Calibri" pitchFamily="34" charset="0"/>
              </a:rPr>
              <a:t>1 = </a:t>
            </a:r>
            <a:r>
              <a:rPr lang="en-US" sz="1600" b="1" dirty="0" err="1">
                <a:latin typeface="Calibri" pitchFamily="34" charset="0"/>
              </a:rPr>
              <a:t>Laki-laki</a:t>
            </a:r>
            <a:endParaRPr lang="en-US" sz="1600" b="1" dirty="0">
              <a:latin typeface="Calibri" pitchFamily="34" charset="0"/>
            </a:endParaRPr>
          </a:p>
          <a:p>
            <a:pPr>
              <a:defRPr/>
            </a:pPr>
            <a:r>
              <a:rPr lang="en-US" sz="1600" b="1" dirty="0">
                <a:latin typeface="Calibri" pitchFamily="34" charset="0"/>
              </a:rPr>
              <a:t>2 = </a:t>
            </a:r>
            <a:r>
              <a:rPr lang="en-US" sz="1600" b="1" dirty="0" err="1">
                <a:latin typeface="Calibri" pitchFamily="34" charset="0"/>
              </a:rPr>
              <a:t>Perempuan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3083" name="Rectangle 18"/>
          <p:cNvSpPr>
            <a:spLocks noChangeArrowheads="1"/>
          </p:cNvSpPr>
          <p:nvPr/>
        </p:nvSpPr>
        <p:spPr bwMode="auto">
          <a:xfrm>
            <a:off x="6143636" y="3857628"/>
            <a:ext cx="1357320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0" tIns="45711" rIns="91420" bIns="45711" anchor="ctr"/>
          <a:lstStyle/>
          <a:p>
            <a:r>
              <a:rPr lang="en-US" sz="1600" b="1" dirty="0">
                <a:solidFill>
                  <a:srgbClr val="C00000"/>
                </a:solidFill>
                <a:latin typeface="Calibri" pitchFamily="34" charset="0"/>
              </a:rPr>
              <a:t>No. </a:t>
            </a:r>
            <a:r>
              <a:rPr lang="en-US" sz="1600" b="1" dirty="0" err="1">
                <a:solidFill>
                  <a:srgbClr val="C00000"/>
                </a:solidFill>
                <a:latin typeface="Calibri" pitchFamily="34" charset="0"/>
              </a:rPr>
              <a:t>Urut</a:t>
            </a: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600" b="1" dirty="0" err="1">
                <a:solidFill>
                  <a:srgbClr val="C00000"/>
                </a:solidFill>
                <a:latin typeface="Calibri" pitchFamily="34" charset="0"/>
              </a:rPr>
              <a:t>Kepegawaian</a:t>
            </a: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84" name="WordArt 19"/>
          <p:cNvSpPr>
            <a:spLocks noChangeArrowheads="1" noChangeShapeType="1" noTextEdit="1"/>
          </p:cNvSpPr>
          <p:nvPr/>
        </p:nvSpPr>
        <p:spPr bwMode="auto">
          <a:xfrm>
            <a:off x="357158" y="1143000"/>
            <a:ext cx="8429684" cy="5214958"/>
          </a:xfrm>
          <a:prstGeom prst="rect">
            <a:avLst/>
          </a:prstGeom>
        </p:spPr>
        <p:txBody>
          <a:bodyPr wrap="none" lIns="91420" tIns="45711" rIns="91420" bIns="45711" fromWordArt="1">
            <a:prstTxWarp prst="textCascadeUp">
              <a:avLst>
                <a:gd name="adj" fmla="val 44444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FF6600"/>
              </a:extrusionClr>
            </a:sp3d>
          </a:bodyPr>
          <a:lstStyle/>
          <a:p>
            <a:endParaRPr lang="id-ID" sz="4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Rage Italic"/>
            </a:endParaRPr>
          </a:p>
        </p:txBody>
      </p:sp>
      <p:sp>
        <p:nvSpPr>
          <p:cNvPr id="3085" name="WordArt 19"/>
          <p:cNvSpPr>
            <a:spLocks noChangeArrowheads="1" noChangeShapeType="1" noTextEdit="1"/>
          </p:cNvSpPr>
          <p:nvPr/>
        </p:nvSpPr>
        <p:spPr bwMode="auto">
          <a:xfrm>
            <a:off x="857224" y="3571876"/>
            <a:ext cx="7086600" cy="2867025"/>
          </a:xfrm>
          <a:prstGeom prst="rect">
            <a:avLst/>
          </a:prstGeom>
        </p:spPr>
        <p:txBody>
          <a:bodyPr wrap="none" lIns="91420" tIns="45711" rIns="91420" bIns="45711" fromWordArt="1">
            <a:prstTxWarp prst="textCascadeUp">
              <a:avLst>
                <a:gd name="adj" fmla="val 44444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FF6600"/>
              </a:extrusionClr>
            </a:sp3d>
          </a:bodyPr>
          <a:lstStyle/>
          <a:p>
            <a:endParaRPr lang="id-ID" sz="4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Rage Italic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785918" y="3429000"/>
            <a:ext cx="357190" cy="50006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id-ID"/>
          </a:p>
        </p:txBody>
      </p:sp>
      <p:sp>
        <p:nvSpPr>
          <p:cNvPr id="16" name="Down Arrow 15"/>
          <p:cNvSpPr/>
          <p:nvPr/>
        </p:nvSpPr>
        <p:spPr>
          <a:xfrm>
            <a:off x="3643306" y="3357562"/>
            <a:ext cx="285752" cy="121444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id-ID"/>
          </a:p>
        </p:txBody>
      </p:sp>
      <p:sp>
        <p:nvSpPr>
          <p:cNvPr id="17" name="Down Arrow 16"/>
          <p:cNvSpPr/>
          <p:nvPr/>
        </p:nvSpPr>
        <p:spPr>
          <a:xfrm>
            <a:off x="5000628" y="3000372"/>
            <a:ext cx="285752" cy="85725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id-ID"/>
          </a:p>
        </p:txBody>
      </p:sp>
      <p:sp>
        <p:nvSpPr>
          <p:cNvPr id="19" name="Down Arrow 18"/>
          <p:cNvSpPr/>
          <p:nvPr/>
        </p:nvSpPr>
        <p:spPr>
          <a:xfrm>
            <a:off x="6143636" y="3214686"/>
            <a:ext cx="214314" cy="57150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pPr lvl="0">
              <a:defRPr/>
            </a:pPr>
            <a:r>
              <a:rPr lang="id-ID" sz="2800" b="0" dirty="0" smtClean="0">
                <a:solidFill>
                  <a:srgbClr val="000000"/>
                </a:solidFill>
                <a:latin typeface="Bernard MT Condensed" pitchFamily="18" charset="0"/>
                <a:ea typeface="Microsoft YaHei"/>
                <a:cs typeface="+mn-cs"/>
              </a:rPr>
              <a:t/>
            </a:r>
            <a:br>
              <a:rPr lang="id-ID" sz="2800" b="0" dirty="0" smtClean="0">
                <a:solidFill>
                  <a:srgbClr val="000000"/>
                </a:solidFill>
                <a:latin typeface="Bernard MT Condensed" pitchFamily="18" charset="0"/>
                <a:ea typeface="Microsoft YaHei"/>
                <a:cs typeface="+mn-cs"/>
              </a:rPr>
            </a:br>
            <a:r>
              <a:rPr lang="id-ID" sz="2800" b="0" dirty="0" smtClean="0">
                <a:solidFill>
                  <a:srgbClr val="FFFF00"/>
                </a:solidFill>
                <a:latin typeface="Bernard MT Condensed" pitchFamily="18" charset="0"/>
                <a:ea typeface="Microsoft YaHei"/>
                <a:cs typeface="+mn-cs"/>
              </a:rPr>
              <a:t>Penyusunan </a:t>
            </a:r>
            <a:r>
              <a:rPr lang="id-ID" sz="2800" b="0" dirty="0">
                <a:solidFill>
                  <a:srgbClr val="FFFF00"/>
                </a:solidFill>
                <a:latin typeface="Bernard MT Condensed" pitchFamily="18" charset="0"/>
                <a:ea typeface="Microsoft YaHei"/>
                <a:cs typeface="+mn-cs"/>
              </a:rPr>
              <a:t>Tata Naskah sesuai dengan Urutan NIP </a:t>
            </a:r>
            <a:br>
              <a:rPr lang="id-ID" sz="2800" b="0" dirty="0">
                <a:solidFill>
                  <a:srgbClr val="FFFF00"/>
                </a:solidFill>
                <a:latin typeface="Bernard MT Condensed" pitchFamily="18" charset="0"/>
                <a:ea typeface="Microsoft YaHei"/>
                <a:cs typeface="+mn-cs"/>
              </a:rPr>
            </a:br>
            <a:r>
              <a:rPr lang="id-ID" sz="2800" b="0" dirty="0">
                <a:solidFill>
                  <a:srgbClr val="FFFF00"/>
                </a:solidFill>
                <a:latin typeface="Bernard MT Condensed" pitchFamily="18" charset="0"/>
                <a:ea typeface="Microsoft YaHei"/>
                <a:cs typeface="+mn-cs"/>
              </a:rPr>
              <a:t>diatur sebagai berikut  :</a:t>
            </a:r>
            <a:br>
              <a:rPr lang="id-ID" sz="2800" b="0" dirty="0">
                <a:solidFill>
                  <a:srgbClr val="FFFF00"/>
                </a:solidFill>
                <a:latin typeface="Bernard MT Condensed" pitchFamily="18" charset="0"/>
                <a:ea typeface="Microsoft YaHei"/>
                <a:cs typeface="+mn-cs"/>
              </a:rPr>
            </a:br>
            <a:endParaRPr lang="id-ID" sz="2800" dirty="0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6" name="TextBox 5">
            <a:hlinkClick r:id="rId3" action="ppaction://hlinkpres?slideindex=1&amp;slidetitle="/>
          </p:cNvPr>
          <p:cNvSpPr txBox="1"/>
          <p:nvPr/>
        </p:nvSpPr>
        <p:spPr>
          <a:xfrm>
            <a:off x="0" y="1071546"/>
            <a:ext cx="9144000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Disusun 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menurut Tahun, Bulan dan Tanggal </a:t>
            </a: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Lahir.</a:t>
            </a:r>
            <a:endParaRPr lang="en-US" sz="2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Jika 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terdapat </a:t>
            </a:r>
            <a:r>
              <a:rPr lang="id-ID" sz="2200" b="1" i="1" dirty="0">
                <a:solidFill>
                  <a:srgbClr val="C00000"/>
                </a:solidFill>
                <a:latin typeface="Arial" pitchFamily="34" charset="0"/>
                <a:ea typeface="Microsoft YaHei"/>
                <a:cs typeface="Arial" pitchFamily="34" charset="0"/>
              </a:rPr>
              <a:t>persamaan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 tahun, bulan &amp; tanggal </a:t>
            </a: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lahirnya 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maka disusun menurut tahun dan </a:t>
            </a: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bulan pengangkatan 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(TMT CPNS/PNS</a:t>
            </a: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).</a:t>
            </a:r>
            <a:endParaRPr lang="en-US" sz="2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Jika 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terdapat </a:t>
            </a:r>
            <a:r>
              <a:rPr lang="id-ID" sz="2200" b="1" i="1" dirty="0">
                <a:solidFill>
                  <a:srgbClr val="C00000"/>
                </a:solidFill>
                <a:latin typeface="Arial" pitchFamily="34" charset="0"/>
                <a:ea typeface="Microsoft YaHei"/>
                <a:cs typeface="Arial" pitchFamily="34" charset="0"/>
              </a:rPr>
              <a:t>persamaan</a:t>
            </a:r>
            <a:r>
              <a:rPr lang="id-ID" sz="2200" b="1" dirty="0">
                <a:solidFill>
                  <a:srgbClr val="C00000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tahun bulan dan tanggal lahir,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  </a:t>
            </a: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serta 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TMT CPNS/PNS, maka disusun menurut jenis </a:t>
            </a: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kelamin.</a:t>
            </a:r>
            <a:endParaRPr lang="en-US" sz="2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Jika terdapat </a:t>
            </a:r>
            <a:r>
              <a:rPr lang="id-ID" sz="2200" b="1" i="1" dirty="0">
                <a:solidFill>
                  <a:srgbClr val="C00000"/>
                </a:solidFill>
                <a:latin typeface="Arial" pitchFamily="34" charset="0"/>
                <a:ea typeface="Microsoft YaHei"/>
                <a:cs typeface="Arial" pitchFamily="34" charset="0"/>
              </a:rPr>
              <a:t>persamaan</a:t>
            </a:r>
            <a:r>
              <a:rPr lang="id-ID" sz="2200" b="1" dirty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 tahun, bulan, tanggal lahir,TMT CPNS/PNS, serta jenis kelamin maka disusun menurut nomor urut NIP PNS ybs</a:t>
            </a:r>
            <a:r>
              <a:rPr lang="id-ID" sz="2200" b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.</a:t>
            </a:r>
            <a:endParaRPr lang="en-US" sz="2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200" b="1" dirty="0" smtClean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Khusus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instansi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pemerintah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daerah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provinsi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kabupaten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kota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penyusunan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dikelompokkan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SKPD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urut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NIP.</a:t>
            </a:r>
          </a:p>
          <a:p>
            <a:pPr lvl="0" algn="just"/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endParaRPr lang="id-ID" sz="2200" b="1" dirty="0" smtClean="0">
              <a:solidFill>
                <a:srgbClr val="FFFF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lvl="0" algn="just"/>
            <a:endParaRPr lang="id-ID" b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lvl="0"/>
            <a:endParaRPr lang="id-ID" sz="2600" b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  <a:p>
            <a:pPr marL="514350" lvl="0" indent="-514350" algn="just">
              <a:lnSpc>
                <a:spcPct val="150000"/>
              </a:lnSpc>
            </a:pPr>
            <a:endParaRPr lang="id-ID" sz="2600" b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"/>
          <p:cNvSpPr>
            <a:spLocks noChangeArrowheads="1"/>
          </p:cNvSpPr>
          <p:nvPr/>
        </p:nvSpPr>
        <p:spPr bwMode="auto">
          <a:xfrm>
            <a:off x="3276000" y="2780934"/>
            <a:ext cx="2653321" cy="2576892"/>
          </a:xfrm>
          <a:prstGeom prst="ellipse">
            <a:avLst/>
          </a:prstGeom>
          <a:solidFill>
            <a:srgbClr val="984B99">
              <a:alpha val="49000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81631" tIns="61615" rIns="81631" bIns="40816" anchor="ctr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id-ID" sz="2400" b="1" dirty="0" smtClean="0">
                <a:latin typeface="Berlin Sans FB Demi" pitchFamily="34" charset="0"/>
              </a:rPr>
              <a:t>Nilai Guna</a:t>
            </a:r>
            <a:endParaRPr lang="en-US" sz="2400" b="1" dirty="0">
              <a:latin typeface="Berlin Sans FB Demi" pitchFamily="34" charset="0"/>
            </a:endParaRPr>
          </a:p>
        </p:txBody>
      </p:sp>
      <p:sp>
        <p:nvSpPr>
          <p:cNvPr id="7171" name="AutoShape 11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853840" y="4406554"/>
            <a:ext cx="4143404" cy="2093093"/>
          </a:xfrm>
          <a:prstGeom prst="roundRect">
            <a:avLst>
              <a:gd name="adj" fmla="val 11741"/>
            </a:avLst>
          </a:prstGeom>
          <a:solidFill>
            <a:srgbClr val="984B99">
              <a:alpha val="50195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81631" tIns="40816" rIns="81631" bIns="40816" anchor="ctr"/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4. </a:t>
            </a:r>
          </a:p>
          <a:p>
            <a:r>
              <a:rPr lang="id-ID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Memperpanjang usia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Calibri" pitchFamily="34" charset="0"/>
              </a:rPr>
              <a:t>dok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. :</a:t>
            </a:r>
          </a:p>
          <a:p>
            <a:r>
              <a:rPr lang="id-ID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mengatur suhu ruangan, memberikan penerangan cukup, dan membersihkan lemari takah </a:t>
            </a:r>
            <a:endParaRPr lang="zh-CN" altLang="en-US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554400" y="188661"/>
            <a:ext cx="8375318" cy="178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1" tIns="40816" rIns="81631" bIns="40816">
            <a:spAutoFit/>
          </a:bodyPr>
          <a:lstStyle/>
          <a:p>
            <a:pPr algn="ctr">
              <a:lnSpc>
                <a:spcPct val="118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id-ID" sz="3200" b="1" kern="0" dirty="0" smtClean="0">
                <a:solidFill>
                  <a:schemeClr val="accent2"/>
                </a:solidFill>
                <a:latin typeface="Calibri" pitchFamily="34" charset="0"/>
                <a:ea typeface="SimHei"/>
                <a:cs typeface="Calibri" pitchFamily="34" charset="0"/>
              </a:rPr>
              <a:t>Prosedur Pemeliharaan Tata Naskah </a:t>
            </a:r>
            <a:br>
              <a:rPr lang="id-ID" sz="3200" b="1" kern="0" dirty="0" smtClean="0">
                <a:solidFill>
                  <a:schemeClr val="accent2"/>
                </a:solidFill>
                <a:latin typeface="Calibri" pitchFamily="34" charset="0"/>
                <a:ea typeface="SimHei"/>
                <a:cs typeface="Calibri" pitchFamily="34" charset="0"/>
              </a:rPr>
            </a:br>
            <a:r>
              <a:rPr lang="id-ID" sz="3200" b="1" kern="0" dirty="0" smtClean="0">
                <a:solidFill>
                  <a:schemeClr val="accent2"/>
                </a:solidFill>
                <a:latin typeface="Calibri" pitchFamily="34" charset="0"/>
                <a:ea typeface="SimHei"/>
                <a:cs typeface="Calibri" pitchFamily="34" charset="0"/>
              </a:rPr>
              <a:t> Kepegawaian PNS</a:t>
            </a:r>
            <a:r>
              <a:rPr lang="en-US" sz="3200" b="1" kern="0" dirty="0" smtClean="0">
                <a:solidFill>
                  <a:schemeClr val="accent2"/>
                </a:solidFill>
                <a:latin typeface="Calibri" pitchFamily="34" charset="0"/>
                <a:ea typeface="SimHei"/>
                <a:cs typeface="Calibri" pitchFamily="34" charset="0"/>
              </a:rPr>
              <a:t/>
            </a:r>
            <a:br>
              <a:rPr lang="en-US" sz="3200" b="1" kern="0" dirty="0" smtClean="0">
                <a:solidFill>
                  <a:schemeClr val="accent2"/>
                </a:solidFill>
                <a:latin typeface="Calibri" pitchFamily="34" charset="0"/>
                <a:ea typeface="SimHei"/>
                <a:cs typeface="Calibri" pitchFamily="34" charset="0"/>
              </a:rPr>
            </a:br>
            <a:endParaRPr lang="en-US" sz="32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3" name="AutoShape 11"/>
          <p:cNvSpPr>
            <a:spLocks noChangeArrowheads="1"/>
          </p:cNvSpPr>
          <p:nvPr/>
        </p:nvSpPr>
        <p:spPr bwMode="auto">
          <a:xfrm>
            <a:off x="142844" y="4357694"/>
            <a:ext cx="4062516" cy="2071702"/>
          </a:xfrm>
          <a:prstGeom prst="roundRect">
            <a:avLst>
              <a:gd name="adj" fmla="val 11741"/>
            </a:avLst>
          </a:prstGeom>
          <a:solidFill>
            <a:srgbClr val="984B99">
              <a:alpha val="50195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81631" tIns="40816" rIns="81631" bIns="40816" anchor="ctr"/>
          <a:lstStyle/>
          <a:p>
            <a:pPr algn="ctr" defTabSz="829366"/>
            <a:r>
              <a:rPr lang="en-US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3. </a:t>
            </a:r>
          </a:p>
          <a:p>
            <a:pPr defTabSz="829366"/>
            <a:r>
              <a:rPr lang="id-ID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Mengendalikan jumlah  dan isi takah secara berkala serta mengendalikan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id-ID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katalog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id-ID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peminjaman &amp; pengembalian tata naskah</a:t>
            </a:r>
            <a:endParaRPr lang="zh-CN" altLang="en-US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175" name="AutoShape 11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857752" y="1571612"/>
            <a:ext cx="4071966" cy="2249847"/>
          </a:xfrm>
          <a:prstGeom prst="roundRect">
            <a:avLst>
              <a:gd name="adj" fmla="val 11741"/>
            </a:avLst>
          </a:prstGeom>
          <a:solidFill>
            <a:srgbClr val="984B99">
              <a:alpha val="50195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81631" tIns="40816" rIns="81631" bIns="40816" anchor="ctr"/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2. </a:t>
            </a:r>
          </a:p>
          <a:p>
            <a:r>
              <a:rPr lang="id-ID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Jika terjadi mutasi di 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Calibri" pitchFamily="34" charset="0"/>
              </a:rPr>
              <a:t>lingk</a:t>
            </a:r>
            <a:r>
              <a:rPr lang="id-ID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, BKD Kab/Kota/Prov 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Calibri" pitchFamily="34" charset="0"/>
              </a:rPr>
              <a:t>tata</a:t>
            </a:r>
            <a:r>
              <a:rPr lang="en-US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id-ID" altLang="zh-CN" sz="2400" b="1" dirty="0" smtClean="0">
                <a:solidFill>
                  <a:srgbClr val="0000FF"/>
                </a:solidFill>
                <a:latin typeface="Calibri" pitchFamily="34" charset="0"/>
              </a:rPr>
              <a:t>naskah pegawai ybs dipindahkan sesuai unit kerja yg baru</a:t>
            </a:r>
            <a:endParaRPr lang="zh-CN" altLang="en-US" sz="2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5720" y="1643050"/>
            <a:ext cx="4140560" cy="2143140"/>
            <a:chOff x="285720" y="1643050"/>
            <a:chExt cx="4140560" cy="2143140"/>
          </a:xfrm>
        </p:grpSpPr>
        <p:sp>
          <p:nvSpPr>
            <p:cNvPr id="31" name="AutoShape 11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285720" y="1643050"/>
              <a:ext cx="4140560" cy="2143140"/>
            </a:xfrm>
            <a:prstGeom prst="roundRect">
              <a:avLst>
                <a:gd name="adj" fmla="val 11741"/>
              </a:avLst>
            </a:prstGeom>
            <a:solidFill>
              <a:srgbClr val="984B99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81631" tIns="40816" rIns="81631" bIns="40816" anchor="ctr"/>
            <a:lstStyle/>
            <a:p>
              <a:pPr algn="ctr" defTabSz="829366"/>
              <a:r>
                <a:rPr lang="en-US" altLang="zh-CN" sz="2400" b="1" dirty="0" smtClean="0">
                  <a:solidFill>
                    <a:srgbClr val="0000FF"/>
                  </a:solidFill>
                  <a:latin typeface="Calibri" pitchFamily="34" charset="0"/>
                </a:rPr>
                <a:t>1. </a:t>
              </a:r>
            </a:p>
            <a:p>
              <a:pPr defTabSz="829366"/>
              <a:r>
                <a:rPr lang="id-ID" altLang="zh-CN" sz="2400" b="1" dirty="0" smtClean="0">
                  <a:solidFill>
                    <a:srgbClr val="0000FF"/>
                  </a:solidFill>
                  <a:latin typeface="Calibri" pitchFamily="34" charset="0"/>
                </a:rPr>
                <a:t>Melakukan inventarisasi &amp; rasionalisasi isi takah sesuai dengan jadwal  retensi takah dan membuat laporan</a:t>
              </a:r>
              <a:endParaRPr lang="zh-CN" altLang="en-US" sz="2400" b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9" name="5-Point Star 8">
              <a:hlinkClick r:id="rId7" action="ppaction://hlinkpres?slideindex=1&amp;slidetitle="/>
            </p:cNvPr>
            <p:cNvSpPr/>
            <p:nvPr/>
          </p:nvSpPr>
          <p:spPr bwMode="auto">
            <a:xfrm>
              <a:off x="3635896" y="1649706"/>
              <a:ext cx="720080" cy="627166"/>
            </a:xfrm>
            <a:prstGeom prst="star5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rPr>
                <a:t>J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83" grpId="0"/>
      <p:bldP spid="7173" grpId="0" animBg="1"/>
      <p:bldP spid="71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214414" y="1714488"/>
            <a:ext cx="7143776" cy="2163775"/>
            <a:chOff x="0" y="0"/>
            <a:chExt cx="6009486" cy="2137051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0" y="423334"/>
              <a:ext cx="5108081" cy="1340558"/>
              <a:chOff x="-138898" y="-615843"/>
              <a:chExt cx="5108081" cy="1340558"/>
            </a:xfrm>
          </p:grpSpPr>
          <p:pic>
            <p:nvPicPr>
              <p:cNvPr id="13" name="对角圆角矩形 1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8707" y="-615843"/>
                <a:ext cx="4987890" cy="1340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-138898" y="-192508"/>
                <a:ext cx="4903016" cy="902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" name="对角圆角矩形 16"/>
            <p:cNvSpPr>
              <a:spLocks noChangeArrowheads="1"/>
            </p:cNvSpPr>
            <p:nvPr/>
          </p:nvSpPr>
          <p:spPr bwMode="auto">
            <a:xfrm>
              <a:off x="0" y="423334"/>
              <a:ext cx="5108080" cy="1479381"/>
            </a:xfrm>
            <a:custGeom>
              <a:avLst/>
              <a:gdLst>
                <a:gd name="T0" fmla="*/ 5000660 w 5000660"/>
                <a:gd name="T1" fmla="*/ 500066 h 1000132"/>
                <a:gd name="T2" fmla="*/ 2500330 w 5000660"/>
                <a:gd name="T3" fmla="*/ 1000132 h 1000132"/>
                <a:gd name="T4" fmla="*/ 0 w 5000660"/>
                <a:gd name="T5" fmla="*/ 500066 h 1000132"/>
                <a:gd name="T6" fmla="*/ 2500330 w 5000660"/>
                <a:gd name="T7" fmla="*/ 0 h 100013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48822 w 5000660"/>
                <a:gd name="T13" fmla="*/ 48822 h 1000132"/>
                <a:gd name="T14" fmla="*/ 4951836 w 5000660"/>
                <a:gd name="T15" fmla="*/ 951310 h 1000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0660" h="1000132">
                  <a:moveTo>
                    <a:pt x="166692" y="0"/>
                  </a:moveTo>
                  <a:lnTo>
                    <a:pt x="5000660" y="0"/>
                  </a:lnTo>
                  <a:lnTo>
                    <a:pt x="5000660" y="833440"/>
                  </a:lnTo>
                  <a:cubicBezTo>
                    <a:pt x="5000660" y="925501"/>
                    <a:pt x="4926029" y="1000131"/>
                    <a:pt x="4833968" y="1000132"/>
                  </a:cubicBezTo>
                  <a:lnTo>
                    <a:pt x="0" y="1000132"/>
                  </a:lnTo>
                  <a:lnTo>
                    <a:pt x="0" y="166692"/>
                  </a:lnTo>
                  <a:cubicBezTo>
                    <a:pt x="0" y="74630"/>
                    <a:pt x="74630" y="0"/>
                    <a:pt x="166691" y="0"/>
                  </a:cubicBezTo>
                  <a:close/>
                </a:path>
              </a:pathLst>
            </a:custGeom>
            <a:noFill/>
            <a:ln w="25400">
              <a:solidFill>
                <a:srgbClr val="3E003E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11" name="图片 8" descr="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21968">
              <a:off x="4854088" y="0"/>
              <a:ext cx="1155398" cy="2137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120190" y="493890"/>
              <a:ext cx="4867700" cy="1550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d-ID" sz="3200" b="1" dirty="0" smtClean="0">
                  <a:solidFill>
                    <a:srgbClr val="3E003E"/>
                  </a:solidFill>
                </a:rPr>
                <a:t>Peminjaman dokumen tata naskah harus seijin pejabat eselon II</a:t>
              </a:r>
              <a:endParaRPr lang="zh-CN" altLang="en-US" sz="2800" b="1" dirty="0">
                <a:solidFill>
                  <a:srgbClr val="3E003E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57188" y="500063"/>
            <a:ext cx="8258738" cy="707886"/>
            <a:chOff x="0" y="0"/>
            <a:chExt cx="8257808" cy="708126"/>
          </a:xfrm>
        </p:grpSpPr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61263" y="0"/>
              <a:ext cx="7596545" cy="708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altLang="zh-CN" sz="4000" b="1" dirty="0" smtClean="0">
                  <a:solidFill>
                    <a:srgbClr val="3E003E"/>
                  </a:solidFill>
                  <a:latin typeface="Calibri" pitchFamily="34" charset="0"/>
                </a:rPr>
                <a:t>Kegiatan Pengamanan Tata Naskah</a:t>
              </a:r>
              <a:endParaRPr lang="zh-CN" altLang="en-US" sz="4000" b="1" dirty="0">
                <a:solidFill>
                  <a:srgbClr val="3E003E"/>
                </a:solidFill>
                <a:latin typeface="Calibri" pitchFamily="34" charset="0"/>
              </a:endParaRPr>
            </a:p>
          </p:txBody>
        </p:sp>
        <p:pic>
          <p:nvPicPr>
            <p:cNvPr id="17" name="图片 26" descr="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670571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214282" y="3857624"/>
            <a:ext cx="6151150" cy="2500333"/>
            <a:chOff x="0" y="0"/>
            <a:chExt cx="5149810" cy="2013772"/>
          </a:xfrm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59808" y="3"/>
              <a:ext cx="5090002" cy="1147185"/>
              <a:chOff x="-79090" y="-135249"/>
              <a:chExt cx="5090002" cy="1147185"/>
            </a:xfrm>
          </p:grpSpPr>
          <p:pic>
            <p:nvPicPr>
              <p:cNvPr id="23" name="对角圆角矩形 22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5010912" cy="1011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auto">
              <a:xfrm>
                <a:off x="-79090" y="-135249"/>
                <a:ext cx="4903016" cy="90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0" name="对角圆角矩形 23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000660" cy="1000132"/>
            </a:xfrm>
            <a:custGeom>
              <a:avLst/>
              <a:gdLst>
                <a:gd name="T0" fmla="*/ 5000660 w 5000660"/>
                <a:gd name="T1" fmla="*/ 500066 h 1000132"/>
                <a:gd name="T2" fmla="*/ 2500330 w 5000660"/>
                <a:gd name="T3" fmla="*/ 1000132 h 1000132"/>
                <a:gd name="T4" fmla="*/ 0 w 5000660"/>
                <a:gd name="T5" fmla="*/ 500066 h 1000132"/>
                <a:gd name="T6" fmla="*/ 2500330 w 5000660"/>
                <a:gd name="T7" fmla="*/ 0 h 100013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48822 w 5000660"/>
                <a:gd name="T13" fmla="*/ 48822 h 1000132"/>
                <a:gd name="T14" fmla="*/ 4951836 w 5000660"/>
                <a:gd name="T15" fmla="*/ 951310 h 1000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0660" h="1000132">
                  <a:moveTo>
                    <a:pt x="166692" y="0"/>
                  </a:moveTo>
                  <a:lnTo>
                    <a:pt x="5000660" y="0"/>
                  </a:lnTo>
                  <a:lnTo>
                    <a:pt x="5000660" y="833440"/>
                  </a:lnTo>
                  <a:cubicBezTo>
                    <a:pt x="5000660" y="925501"/>
                    <a:pt x="4926029" y="1000131"/>
                    <a:pt x="4833968" y="1000132"/>
                  </a:cubicBezTo>
                  <a:lnTo>
                    <a:pt x="0" y="1000132"/>
                  </a:lnTo>
                  <a:lnTo>
                    <a:pt x="0" y="166692"/>
                  </a:lnTo>
                  <a:cubicBezTo>
                    <a:pt x="0" y="74630"/>
                    <a:pt x="74630" y="0"/>
                    <a:pt x="166691" y="0"/>
                  </a:cubicBezTo>
                  <a:close/>
                </a:path>
              </a:pathLst>
            </a:custGeom>
            <a:noFill/>
            <a:ln w="25400">
              <a:solidFill>
                <a:srgbClr val="3E003E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21" name="图片 24" descr="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248334" flipV="1">
              <a:off x="3441566" y="370207"/>
              <a:ext cx="1155398" cy="213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59809" y="57539"/>
              <a:ext cx="4904311" cy="109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829" lvl="0" indent="-342829" eaLnBrk="0" hangingPunct="0">
                <a:spcBef>
                  <a:spcPct val="20000"/>
                </a:spcBef>
              </a:pPr>
              <a:r>
                <a:rPr kumimoji="0" lang="id-ID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M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enutup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dan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mengunci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lemari</a:t>
              </a:r>
              <a:r>
                <a:rPr lang="id-ID" sz="3200" b="1" kern="0" dirty="0" smtClean="0">
                  <a:solidFill>
                    <a:srgbClr val="3E003E"/>
                  </a:solidFill>
                  <a:latin typeface="Calibri"/>
                  <a:ea typeface="SimHei"/>
                </a:rPr>
                <a:t>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file</a:t>
              </a:r>
              <a:r>
                <a:rPr kumimoji="0" lang="id-ID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E003E"/>
                  </a:solidFill>
                  <a:effectLst/>
                  <a:uLnTx/>
                  <a:uFillTx/>
                  <a:latin typeface="Calibri"/>
                  <a:ea typeface="SimHei"/>
                  <a:cs typeface="+mn-cs"/>
                </a:rPr>
                <a:t> tata naskah.</a:t>
              </a:r>
            </a:p>
            <a:p>
              <a:endParaRPr lang="zh-CN" altLang="en-US" b="1" dirty="0">
                <a:solidFill>
                  <a:srgbClr val="3E003E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596" y="285728"/>
            <a:ext cx="85725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40" tIns="47620" rIns="95240" bIns="47620" numCol="1" anchor="ctr" anchorCtr="0" compatLnSpc="1">
            <a:prstTxWarp prst="textNoShape">
              <a:avLst/>
            </a:prstTxWarp>
          </a:bodyPr>
          <a:lstStyle/>
          <a:p>
            <a:pPr algn="ctr" defTabSz="951563" rtl="0" fontAlgn="base">
              <a:spcBef>
                <a:spcPct val="0"/>
              </a:spcBef>
              <a:spcAft>
                <a:spcPct val="0"/>
              </a:spcAft>
            </a:pPr>
            <a:r>
              <a:rPr lang="id-ID" sz="3000" b="1" dirty="0">
                <a:solidFill>
                  <a:srgbClr val="00B0F0"/>
                </a:solidFill>
                <a:latin typeface="Arial" pitchFamily="34" charset="0"/>
                <a:ea typeface="+mn-ea"/>
                <a:cs typeface="+mn-cs"/>
              </a:rPr>
              <a:t>Prosedure Pelayanan Informasi </a:t>
            </a:r>
          </a:p>
          <a:p>
            <a:pPr algn="ctr" defTabSz="951563" rtl="0" fontAlgn="base">
              <a:spcBef>
                <a:spcPct val="0"/>
              </a:spcBef>
              <a:spcAft>
                <a:spcPct val="0"/>
              </a:spcAft>
            </a:pPr>
            <a:r>
              <a:rPr lang="id-ID" sz="3000" b="1" dirty="0">
                <a:solidFill>
                  <a:srgbClr val="00B0F0"/>
                </a:solidFill>
                <a:latin typeface="Arial" pitchFamily="34" charset="0"/>
                <a:ea typeface="+mn-ea"/>
                <a:cs typeface="+mn-cs"/>
              </a:rPr>
              <a:t>Kepegawaian PNS</a:t>
            </a:r>
            <a:endParaRPr lang="en-US" sz="3000" b="1" dirty="0">
              <a:solidFill>
                <a:srgbClr val="00B0F0"/>
              </a:solidFill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1785926"/>
            <a:ext cx="8072494" cy="1357321"/>
            <a:chOff x="0" y="0"/>
            <a:chExt cx="3984" cy="91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3984" cy="912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120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" y="100"/>
              <a:ext cx="406" cy="718"/>
              <a:chOff x="-51" y="16"/>
              <a:chExt cx="406" cy="718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-43" y="16"/>
                <a:ext cx="398" cy="718"/>
              </a:xfrm>
              <a:prstGeom prst="roundRect">
                <a:avLst>
                  <a:gd name="adj" fmla="val 11921"/>
                </a:avLst>
              </a:prstGeom>
              <a:solidFill>
                <a:srgbClr val="FFC000"/>
              </a:solidFill>
              <a:ln w="3810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2400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未知"/>
              <p:cNvSpPr>
                <a:spLocks/>
              </p:cNvSpPr>
              <p:nvPr/>
            </p:nvSpPr>
            <p:spPr bwMode="auto">
              <a:xfrm>
                <a:off x="-15" y="23"/>
                <a:ext cx="326" cy="53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2400" kern="1200">
                  <a:solidFill>
                    <a:srgbClr val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-51" y="238"/>
                <a:ext cx="398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kern="1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 </a:t>
                </a:r>
                <a:r>
                  <a:rPr lang="id-ID" sz="3200" b="1" kern="1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1</a:t>
                </a:r>
                <a:endParaRPr lang="en-US" sz="3200" b="1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71" y="161"/>
              <a:ext cx="3442" cy="5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sz="2400" b="1" kern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Unit kerja yang akan meminjam dokumen </a:t>
              </a:r>
              <a:r>
                <a:rPr lang="id-ID" sz="2400" b="1" kern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mengisi blanko peminjaman tata naskah.</a:t>
              </a:r>
              <a:endParaRPr lang="en-US" sz="2400" b="1" kern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00142" y="3500800"/>
            <a:ext cx="8143932" cy="1153609"/>
            <a:chOff x="2" y="254"/>
            <a:chExt cx="3984" cy="456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" y="254"/>
              <a:ext cx="3984" cy="456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120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7" y="254"/>
              <a:ext cx="498" cy="425"/>
              <a:chOff x="-50" y="170"/>
              <a:chExt cx="498" cy="425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-50" y="170"/>
                <a:ext cx="426" cy="425"/>
              </a:xfrm>
              <a:prstGeom prst="roundRect">
                <a:avLst>
                  <a:gd name="adj" fmla="val 11921"/>
                </a:avLst>
              </a:prstGeom>
              <a:solidFill>
                <a:srgbClr val="00B0F0"/>
              </a:solidFill>
              <a:ln w="3810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2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未知"/>
              <p:cNvSpPr>
                <a:spLocks/>
              </p:cNvSpPr>
              <p:nvPr/>
            </p:nvSpPr>
            <p:spPr bwMode="auto">
              <a:xfrm>
                <a:off x="-50" y="170"/>
                <a:ext cx="384" cy="39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2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-15" y="283"/>
                <a:ext cx="4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d-ID" sz="3200" b="1" kern="12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2</a:t>
                </a:r>
                <a:endParaRPr lang="en-US" sz="3200" b="1" kern="1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-14" y="182"/>
                <a:ext cx="462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1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26" y="311"/>
              <a:ext cx="3355" cy="3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sz="2400" b="1" kern="1200" dirty="0" smtClean="0">
                  <a:solidFill>
                    <a:srgbClr val="00B0F0"/>
                  </a:solidFill>
                  <a:latin typeface="Arial" pitchFamily="34" charset="0"/>
                  <a:ea typeface="+mn-ea"/>
                  <a:cs typeface="+mn-cs"/>
                </a:rPr>
                <a:t>Blanko peminjaman harus disetujui oleh pejabat eselon II</a:t>
              </a:r>
              <a:endParaRPr lang="en-US" sz="2400" b="1" kern="1200" dirty="0">
                <a:solidFill>
                  <a:srgbClr val="00B0F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357158" y="4929198"/>
            <a:ext cx="8358246" cy="1357777"/>
            <a:chOff x="37" y="447"/>
            <a:chExt cx="4033" cy="943"/>
          </a:xfrm>
        </p:grpSpPr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37" y="447"/>
              <a:ext cx="4033" cy="943"/>
            </a:xfrm>
            <a:prstGeom prst="roundRect">
              <a:avLst>
                <a:gd name="adj" fmla="val 1088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kern="120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72" y="596"/>
              <a:ext cx="381" cy="735"/>
              <a:chOff x="-15" y="512"/>
              <a:chExt cx="381" cy="735"/>
            </a:xfrm>
          </p:grpSpPr>
          <p:sp>
            <p:nvSpPr>
              <p:cNvPr id="23" name="AutoShape 20"/>
              <p:cNvSpPr>
                <a:spLocks noChangeArrowheads="1"/>
              </p:cNvSpPr>
              <p:nvPr/>
            </p:nvSpPr>
            <p:spPr bwMode="auto">
              <a:xfrm>
                <a:off x="-15" y="512"/>
                <a:ext cx="378" cy="735"/>
              </a:xfrm>
              <a:prstGeom prst="roundRect">
                <a:avLst>
                  <a:gd name="adj" fmla="val 11921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2400" kern="120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未知"/>
              <p:cNvSpPr>
                <a:spLocks/>
              </p:cNvSpPr>
              <p:nvPr/>
            </p:nvSpPr>
            <p:spPr bwMode="auto">
              <a:xfrm>
                <a:off x="-15" y="512"/>
                <a:ext cx="378" cy="500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C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d-ID" sz="24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20" y="710"/>
                <a:ext cx="346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d-ID" sz="3200" b="1" kern="1200" dirty="0">
                    <a:solidFill>
                      <a:srgbClr val="CC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3</a:t>
                </a:r>
                <a:endParaRPr lang="en-US" sz="3200" b="1" kern="1200" dirty="0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485" y="645"/>
              <a:ext cx="351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sz="2400" b="1" kern="1200" dirty="0">
                  <a:solidFill>
                    <a:srgbClr val="CC0099"/>
                  </a:solidFill>
                  <a:latin typeface="Arial" pitchFamily="34" charset="0"/>
                  <a:ea typeface="+mn-ea"/>
                  <a:cs typeface="+mn-cs"/>
                </a:rPr>
                <a:t>Jangka waktu peminjaman paling lama 5 (lima) hari kerja</a:t>
              </a:r>
              <a:r>
                <a:rPr lang="id-ID" sz="2400" b="1" kern="1200" dirty="0" smtClean="0">
                  <a:solidFill>
                    <a:srgbClr val="CC0099"/>
                  </a:solidFill>
                  <a:latin typeface="Arial" pitchFamily="34" charset="0"/>
                  <a:ea typeface="+mn-ea"/>
                  <a:cs typeface="+mn-cs"/>
                </a:rPr>
                <a:t>.</a:t>
              </a:r>
              <a:endParaRPr lang="id-ID" sz="2400" b="1" kern="1200" dirty="0">
                <a:solidFill>
                  <a:srgbClr val="CC0099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043890" cy="1163622"/>
          </a:xfrm>
        </p:spPr>
        <p:txBody>
          <a:bodyPr/>
          <a:lstStyle/>
          <a:p>
            <a:pPr algn="ctr" eaLnBrk="1" hangingPunct="1"/>
            <a:r>
              <a:rPr lang="id-ID" dirty="0" smtClean="0">
                <a:solidFill>
                  <a:schemeClr val="accent4"/>
                </a:solidFill>
              </a:rPr>
              <a:t>Tahapan Kegiatan Scanning </a:t>
            </a:r>
            <a:br>
              <a:rPr lang="id-ID" dirty="0" smtClean="0">
                <a:solidFill>
                  <a:schemeClr val="accent4"/>
                </a:solidFill>
              </a:rPr>
            </a:br>
            <a:r>
              <a:rPr lang="id-ID" dirty="0" smtClean="0">
                <a:solidFill>
                  <a:schemeClr val="accent4"/>
                </a:solidFill>
              </a:rPr>
              <a:t>Dokumen Kepegawaian</a:t>
            </a:r>
            <a:endParaRPr lang="en-US" sz="1800" dirty="0" smtClean="0">
              <a:solidFill>
                <a:schemeClr val="accent4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85786" y="1643050"/>
            <a:ext cx="7672390" cy="4643470"/>
            <a:chOff x="0" y="0"/>
            <a:chExt cx="4608" cy="2688"/>
          </a:xfrm>
        </p:grpSpPr>
        <p:sp>
          <p:nvSpPr>
            <p:cNvPr id="31" name="未知"/>
            <p:cNvSpPr>
              <a:spLocks/>
            </p:cNvSpPr>
            <p:nvPr/>
          </p:nvSpPr>
          <p:spPr bwMode="auto">
            <a:xfrm>
              <a:off x="2620" y="0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90980"/>
                    <a:invGamma/>
                    <a:alpha val="31999"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914210" rtl="0">
                <a:defRPr/>
              </a:pPr>
              <a:endParaRPr lang="id-ID" kern="120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1581" y="903"/>
              <a:ext cx="1491" cy="140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914210" rtl="0"/>
              <a:endParaRPr lang="id-ID" kern="120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1728" y="768"/>
              <a:ext cx="1200" cy="336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210" rtl="0">
                <a:defRPr/>
              </a:pPr>
              <a:r>
                <a:rPr lang="id-ID" sz="3200" b="1" kern="1200" dirty="0" smtClean="0">
                  <a:solidFill>
                    <a:srgbClr val="000000"/>
                  </a:solidFill>
                  <a:latin typeface="Arial"/>
                  <a:ea typeface="Microsoft YaHei"/>
                  <a:cs typeface="+mn-cs"/>
                </a:rPr>
                <a:t>2</a:t>
              </a:r>
              <a:endParaRPr lang="id-ID" sz="3200" b="1" kern="1200" dirty="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 flipH="1">
              <a:off x="2784" y="864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210" rtl="0"/>
              <a:endParaRPr lang="id-ID" kern="120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 flipH="1">
              <a:off x="1782" y="858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210" rtl="0"/>
              <a:endParaRPr lang="id-ID" kern="120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>
              <a:off x="3162" y="587"/>
              <a:ext cx="1446" cy="1285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914210" rtl="0"/>
              <a:endParaRPr lang="id-ID" kern="120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auto">
            <a:xfrm>
              <a:off x="3298" y="432"/>
              <a:ext cx="1214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210" rtl="0">
                <a:defRPr/>
              </a:pPr>
              <a:r>
                <a:rPr lang="id-ID" sz="3200" b="1" kern="1200" dirty="0" smtClean="0">
                  <a:solidFill>
                    <a:srgbClr val="000000"/>
                  </a:solidFill>
                  <a:latin typeface="Arial"/>
                  <a:ea typeface="Microsoft YaHei"/>
                  <a:cs typeface="+mn-cs"/>
                </a:rPr>
                <a:t>3</a:t>
              </a:r>
              <a:endParaRPr lang="id-ID" sz="3200" b="1" kern="1200" dirty="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auto">
            <a:xfrm flipH="1">
              <a:off x="4360" y="542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210" rtl="0"/>
              <a:endParaRPr lang="id-ID" kern="120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9" name="AutoShape 12"/>
            <p:cNvSpPr>
              <a:spLocks noChangeArrowheads="1"/>
            </p:cNvSpPr>
            <p:nvPr/>
          </p:nvSpPr>
          <p:spPr bwMode="auto">
            <a:xfrm flipH="1">
              <a:off x="3363" y="542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210" rtl="0"/>
              <a:endParaRPr lang="id-ID" kern="120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未知"/>
            <p:cNvSpPr>
              <a:spLocks/>
            </p:cNvSpPr>
            <p:nvPr/>
          </p:nvSpPr>
          <p:spPr bwMode="auto">
            <a:xfrm>
              <a:off x="994" y="316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algn="l" defTabSz="914210" rtl="0">
                <a:defRPr/>
              </a:pPr>
              <a:endParaRPr lang="id-ID" kern="1200">
                <a:solidFill>
                  <a:srgbClr val="000000"/>
                </a:solidFill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0" y="1008"/>
              <a:ext cx="1440" cy="1680"/>
              <a:chOff x="0" y="-60"/>
              <a:chExt cx="1440" cy="1680"/>
            </a:xfrm>
          </p:grpSpPr>
          <p:sp>
            <p:nvSpPr>
              <p:cNvPr id="46" name="AutoShape 17"/>
              <p:cNvSpPr>
                <a:spLocks noChangeArrowheads="1"/>
              </p:cNvSpPr>
              <p:nvPr/>
            </p:nvSpPr>
            <p:spPr bwMode="auto">
              <a:xfrm>
                <a:off x="0" y="106"/>
                <a:ext cx="1440" cy="1514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defTabSz="914210" rtl="0"/>
                <a:endParaRPr lang="id-ID" kern="1200">
                  <a:solidFill>
                    <a:srgbClr val="000000"/>
                  </a:solidFill>
                  <a:latin typeface="Arial"/>
                  <a:ea typeface="Microsoft YaHei"/>
                  <a:cs typeface="+mn-cs"/>
                </a:endParaRPr>
              </a:p>
            </p:txBody>
          </p:sp>
          <p:sp>
            <p:nvSpPr>
              <p:cNvPr id="47" name="AutoShape 18"/>
              <p:cNvSpPr>
                <a:spLocks noChangeArrowheads="1"/>
              </p:cNvSpPr>
              <p:nvPr/>
            </p:nvSpPr>
            <p:spPr bwMode="auto">
              <a:xfrm>
                <a:off x="96" y="-60"/>
                <a:ext cx="1191" cy="31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210" rtl="0">
                  <a:defRPr/>
                </a:pPr>
                <a:r>
                  <a:rPr lang="id-ID" sz="3200" b="1" dirty="0" smtClean="0">
                    <a:latin typeface="Arial"/>
                    <a:ea typeface="Microsoft YaHei"/>
                  </a:rPr>
                  <a:t>1</a:t>
                </a:r>
                <a:endParaRPr lang="id-ID" sz="3200" b="1" kern="1200" dirty="0">
                  <a:latin typeface="Arial"/>
                  <a:ea typeface="Microsoft YaHei"/>
                  <a:cs typeface="+mn-cs"/>
                </a:endParaRPr>
              </a:p>
            </p:txBody>
          </p:sp>
          <p:sp>
            <p:nvSpPr>
              <p:cNvPr id="48" name="AutoShape 19"/>
              <p:cNvSpPr>
                <a:spLocks noChangeArrowheads="1"/>
              </p:cNvSpPr>
              <p:nvPr/>
            </p:nvSpPr>
            <p:spPr bwMode="auto">
              <a:xfrm flipH="1">
                <a:off x="1197" y="61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210" rtl="0"/>
                <a:endParaRPr lang="id-ID" kern="1200">
                  <a:solidFill>
                    <a:srgbClr val="000000"/>
                  </a:solidFill>
                  <a:latin typeface="Arial"/>
                  <a:ea typeface="Microsoft YaHei"/>
                  <a:cs typeface="+mn-cs"/>
                </a:endParaRPr>
              </a:p>
            </p:txBody>
          </p:sp>
          <p:sp>
            <p:nvSpPr>
              <p:cNvPr id="49" name="AutoShape 20"/>
              <p:cNvSpPr>
                <a:spLocks noChangeArrowheads="1"/>
              </p:cNvSpPr>
              <p:nvPr/>
            </p:nvSpPr>
            <p:spPr bwMode="auto">
              <a:xfrm flipH="1">
                <a:off x="200" y="61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210" rtl="0"/>
                <a:endParaRPr lang="id-ID" kern="1200">
                  <a:solidFill>
                    <a:srgbClr val="000000"/>
                  </a:solidFill>
                  <a:latin typeface="Arial"/>
                  <a:ea typeface="Microsoft YaHei"/>
                  <a:cs typeface="+mn-cs"/>
                </a:endParaRPr>
              </a:p>
            </p:txBody>
          </p:sp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>
                <a:off x="0" y="516"/>
                <a:ext cx="1440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914210" rtl="0" eaLnBrk="0" hangingPunct="0"/>
                <a:r>
                  <a:rPr lang="id-ID" sz="2800" b="1" kern="1200" dirty="0">
                    <a:solidFill>
                      <a:srgbClr val="0000FF"/>
                    </a:solidFill>
                    <a:latin typeface="Arial"/>
                    <a:ea typeface="Microsoft YaHei"/>
                    <a:cs typeface="+mn-cs"/>
                  </a:rPr>
                  <a:t>PRA SCANNING</a:t>
                </a:r>
                <a:r>
                  <a:rPr lang="en-US" sz="2800" kern="1200" dirty="0">
                    <a:solidFill>
                      <a:srgbClr val="0000FF"/>
                    </a:solidFill>
                    <a:latin typeface="Arial"/>
                    <a:ea typeface="Microsoft YaHei"/>
                    <a:cs typeface="+mn-cs"/>
                  </a:rPr>
                  <a:t>.</a:t>
                </a:r>
              </a:p>
            </p:txBody>
          </p:sp>
        </p:grp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1632" y="1488"/>
              <a:ext cx="139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0" rtl="0" eaLnBrk="0" hangingPunct="0"/>
              <a:r>
                <a:rPr lang="id-ID" sz="2800" b="1" kern="1200" dirty="0">
                  <a:solidFill>
                    <a:srgbClr val="0000FF"/>
                  </a:solidFill>
                  <a:latin typeface="Arial"/>
                  <a:ea typeface="Microsoft YaHei"/>
                  <a:cs typeface="+mn-cs"/>
                </a:rPr>
                <a:t>SCANNING</a:t>
              </a:r>
              <a:endParaRPr lang="en-US" sz="2800" kern="1200" dirty="0">
                <a:solidFill>
                  <a:srgbClr val="0000FF"/>
                </a:solidFill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3168" y="960"/>
              <a:ext cx="139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0" rtl="0" eaLnBrk="0" hangingPunct="0"/>
              <a:r>
                <a:rPr lang="id-ID" sz="2800" b="1" kern="1200" dirty="0">
                  <a:solidFill>
                    <a:srgbClr val="0000FF"/>
                  </a:solidFill>
                  <a:latin typeface="Arial"/>
                  <a:ea typeface="Microsoft YaHei"/>
                  <a:cs typeface="+mn-cs"/>
                </a:rPr>
                <a:t>PASCA SCANNING</a:t>
              </a:r>
              <a:endParaRPr lang="en-US" sz="2800" kern="1200" dirty="0">
                <a:solidFill>
                  <a:srgbClr val="0000FF"/>
                </a:solidFill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214290"/>
            <a:ext cx="6929486" cy="714380"/>
          </a:xfrm>
        </p:spPr>
        <p:txBody>
          <a:bodyPr/>
          <a:lstStyle/>
          <a:p>
            <a:r>
              <a:rPr lang="id-ID" sz="4400" b="0" dirty="0">
                <a:solidFill>
                  <a:srgbClr val="0070C0"/>
                </a:solidFill>
                <a:latin typeface="Bernard MT Condensed" pitchFamily="18" charset="0"/>
              </a:rPr>
              <a:t>Latar Belakang</a:t>
            </a:r>
            <a:endParaRPr lang="id-ID" b="0" dirty="0">
              <a:solidFill>
                <a:srgbClr val="0070C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14282" y="1000108"/>
            <a:ext cx="8715436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marL="342829" indent="-342829" algn="just" defTabSz="951563" fontAlgn="base">
              <a:spcBef>
                <a:spcPct val="20000"/>
              </a:spcBef>
            </a:pPr>
            <a:r>
              <a:rPr lang="id-ID" sz="2600" kern="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  Upaya peningkatan pelayanan dan tertib pengelolaan</a:t>
            </a:r>
          </a:p>
          <a:p>
            <a:pPr marL="342829" indent="-342829" algn="just" defTabSz="951563" fontAlgn="base">
              <a:spcBef>
                <a:spcPct val="20000"/>
              </a:spcBef>
            </a:pPr>
            <a:r>
              <a:rPr lang="id-ID" sz="2600" kern="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  tata naskah kepegawaian PNS maka perlu ditetapkan</a:t>
            </a:r>
          </a:p>
          <a:p>
            <a:pPr marL="342829" indent="-342829" algn="just" defTabSz="951563" fontAlgn="base">
              <a:spcBef>
                <a:spcPct val="20000"/>
              </a:spcBef>
            </a:pPr>
            <a:r>
              <a:rPr lang="id-ID" sz="2600" kern="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  Pedoman Pengelolaan Tata Naskah PNS secara efisien </a:t>
            </a:r>
          </a:p>
          <a:p>
            <a:pPr marL="342829" indent="-342829" algn="just" defTabSz="951563" fontAlgn="base">
              <a:spcBef>
                <a:spcPct val="20000"/>
              </a:spcBef>
            </a:pPr>
            <a:r>
              <a:rPr lang="id-ID" sz="2600" kern="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  dan efektif.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14282" y="3214686"/>
            <a:ext cx="8715436" cy="29289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marL="342829" indent="-342829" algn="just"/>
            <a:r>
              <a:rPr lang="id-ID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 Untuk mendukung penyusunan dan pemeliharaan</a:t>
            </a:r>
          </a:p>
          <a:p>
            <a:pPr marL="342829" indent="-342829" algn="just"/>
            <a:r>
              <a:rPr lang="id-ID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 Tata Naskah Kepegawaian PNS diperlukan adanya : </a:t>
            </a:r>
          </a:p>
          <a:p>
            <a:pPr marL="342829" indent="-342829">
              <a:buFont typeface="Wingdings" pitchFamily="2" charset="2"/>
              <a:buChar char="ü"/>
            </a:pPr>
            <a:r>
              <a:rPr lang="id-ID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Prosedur kegiatan </a:t>
            </a:r>
            <a:r>
              <a:rPr lang="en-US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/ SOP (</a:t>
            </a:r>
            <a:r>
              <a:rPr lang="en-US" sz="2600" dirty="0" err="1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Standar</a:t>
            </a:r>
            <a:r>
              <a:rPr lang="en-US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Operasional</a:t>
            </a:r>
            <a:r>
              <a:rPr lang="en-US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Prosedur</a:t>
            </a:r>
            <a:r>
              <a:rPr lang="en-US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)</a:t>
            </a:r>
            <a:endParaRPr lang="id-ID" sz="2600" dirty="0" smtClean="0">
              <a:solidFill>
                <a:srgbClr val="0070C0"/>
              </a:solidFill>
              <a:latin typeface="Berlin Sans FB Demi" pitchFamily="34" charset="0"/>
              <a:ea typeface="Times New Roman"/>
            </a:endParaRPr>
          </a:p>
          <a:p>
            <a:pPr marL="342829" indent="-342829">
              <a:buFont typeface="Wingdings"/>
              <a:buChar char=""/>
            </a:pPr>
            <a:r>
              <a:rPr lang="id-ID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Dokumen kepegawaian PNS yang lengkap &amp; akurat</a:t>
            </a:r>
          </a:p>
          <a:p>
            <a:pPr marL="342829" indent="-342829">
              <a:buFont typeface="Wingdings"/>
              <a:buChar char=""/>
            </a:pPr>
            <a:r>
              <a:rPr lang="id-ID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Pengelola Tata Naskah</a:t>
            </a:r>
            <a:r>
              <a:rPr lang="en-US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 / SDM</a:t>
            </a:r>
            <a:endParaRPr lang="id-ID" sz="2600" dirty="0" smtClean="0">
              <a:solidFill>
                <a:srgbClr val="0070C0"/>
              </a:solidFill>
              <a:latin typeface="Berlin Sans FB Demi" pitchFamily="34" charset="0"/>
              <a:ea typeface="Times New Roman"/>
            </a:endParaRPr>
          </a:p>
          <a:p>
            <a:pPr marL="342829" indent="-342829">
              <a:buFont typeface="Wingdings"/>
              <a:buChar char=""/>
            </a:pPr>
            <a:r>
              <a:rPr lang="id-ID" sz="2600" dirty="0" smtClean="0">
                <a:solidFill>
                  <a:srgbClr val="0070C0"/>
                </a:solidFill>
                <a:latin typeface="Berlin Sans FB Demi" pitchFamily="34" charset="0"/>
                <a:ea typeface="Times New Roman"/>
              </a:rPr>
              <a:t>Sarana &amp; Prasarana</a:t>
            </a:r>
            <a:endParaRPr lang="id-ID" sz="2600" dirty="0">
              <a:solidFill>
                <a:srgbClr val="0070C0"/>
              </a:solidFill>
              <a:latin typeface="Berlin Sans FB Demi" pitchFamily="34" charset="0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1857364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809625" algn="l"/>
                <a:tab pos="1260475" algn="l"/>
              </a:tabLst>
              <a:defRPr/>
            </a:pPr>
            <a:r>
              <a:rPr lang="en-US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id-ID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engelompokkan </a:t>
            </a:r>
            <a:r>
              <a:rPr lang="id-ID" sz="2400" b="1" kern="1200" dirty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jenis </a:t>
            </a:r>
            <a:r>
              <a:rPr lang="id-ID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dokumen</a:t>
            </a:r>
            <a:r>
              <a:rPr lang="en-US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</a:t>
            </a:r>
            <a:r>
              <a:rPr lang="id-ID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engisi </a:t>
            </a:r>
            <a:r>
              <a:rPr lang="id-ID" sz="2400" b="1" kern="1200" dirty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Formulir Dok Pengendalian </a:t>
            </a:r>
            <a:r>
              <a:rPr lang="id-ID" sz="2400" b="1" i="1" kern="1200" dirty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Scanning</a:t>
            </a:r>
            <a:r>
              <a:rPr lang="id-ID" sz="2400" b="1" kern="1200" dirty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tabLst>
                <a:tab pos="809625" algn="l"/>
                <a:tab pos="1260475" algn="l"/>
              </a:tabLst>
              <a:defRPr/>
            </a:pPr>
            <a:endParaRPr lang="id-ID" sz="2400" kern="1200" dirty="0">
              <a:solidFill>
                <a:srgbClr val="990099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AutoNum type="arabicPeriod" startAt="2"/>
              <a:tabLst>
                <a:tab pos="1260475" algn="l"/>
              </a:tabLst>
              <a:defRPr/>
            </a:pPr>
            <a:r>
              <a:rPr lang="id-ID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Menandatangani </a:t>
            </a:r>
            <a:r>
              <a:rPr lang="id-ID" sz="2400" b="1" kern="1200" dirty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Formulir Pengendalian </a:t>
            </a:r>
            <a:r>
              <a:rPr lang="id-ID" sz="2400" b="1" i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Scanning</a:t>
            </a:r>
            <a:r>
              <a:rPr lang="id-ID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en-US" sz="2400" b="1" dirty="0" smtClean="0">
              <a:solidFill>
                <a:srgbClr val="9900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AutoNum type="arabicPeriod" startAt="2"/>
              <a:tabLst>
                <a:tab pos="1260475" algn="l"/>
              </a:tabLst>
              <a:defRPr/>
            </a:pPr>
            <a:endParaRPr lang="en-US" sz="2400" b="1" kern="1200" dirty="0" smtClean="0">
              <a:solidFill>
                <a:srgbClr val="9900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AutoNum type="arabicPeriod" startAt="3"/>
              <a:tabLst>
                <a:tab pos="1260475" algn="l"/>
              </a:tabLst>
              <a:defRPr/>
            </a:pPr>
            <a:r>
              <a:rPr lang="id-ID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Mengirimkan </a:t>
            </a:r>
            <a:r>
              <a:rPr lang="id-ID" sz="2400" b="1" kern="1200" dirty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dokumen kepegawaian kepada </a:t>
            </a:r>
            <a:r>
              <a:rPr lang="id-ID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petugas</a:t>
            </a:r>
            <a:r>
              <a:rPr lang="en-US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d-ID" sz="2400" b="1" i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scanning</a:t>
            </a:r>
            <a:r>
              <a:rPr lang="id-ID" sz="2400" b="1" kern="1200" dirty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lang="id-ID" sz="2400" b="1" kern="1200" dirty="0" smtClean="0">
                <a:solidFill>
                  <a:srgbClr val="99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endParaRPr lang="en-US" sz="2400" b="1" kern="1200" dirty="0" smtClean="0">
              <a:solidFill>
                <a:srgbClr val="9900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AutoNum type="arabicPeriod" startAt="3"/>
              <a:tabLst>
                <a:tab pos="1260475" algn="l"/>
              </a:tabLst>
              <a:defRPr/>
            </a:pPr>
            <a:endParaRPr lang="en-US" sz="2400" b="1" kern="1200" dirty="0" smtClean="0">
              <a:solidFill>
                <a:srgbClr val="99009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AutoNum type="arabicPeriod" startAt="3"/>
              <a:tabLst>
                <a:tab pos="1260475" algn="l"/>
              </a:tabLst>
              <a:defRPr/>
            </a:pPr>
            <a:r>
              <a:rPr lang="id-ID" sz="2400" b="1" kern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Membuat </a:t>
            </a:r>
            <a:r>
              <a:rPr lang="id-ID" sz="2400" b="1" kern="1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laporan</a:t>
            </a:r>
            <a:endParaRPr lang="id-ID" sz="2400" b="1" kern="1200" dirty="0">
              <a:solidFill>
                <a:srgbClr val="FF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2143108" y="928670"/>
            <a:ext cx="458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d-ID" sz="3600" b="1" kern="1200" dirty="0">
                <a:solidFill>
                  <a:srgbClr val="6600CC"/>
                </a:solidFill>
                <a:latin typeface="Arial" pitchFamily="34" charset="0"/>
                <a:ea typeface="宋体" pitchFamily="2" charset="-122"/>
                <a:cs typeface="+mn-cs"/>
              </a:rPr>
              <a:t>Tahap Pra Scanning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815" y="1714488"/>
            <a:ext cx="2919185" cy="44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5984" y="285728"/>
            <a:ext cx="4783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d-ID" sz="4400" b="1" kern="1200" dirty="0">
                <a:solidFill>
                  <a:srgbClr val="0000CC"/>
                </a:solidFill>
                <a:latin typeface="Arial" pitchFamily="34" charset="0"/>
                <a:ea typeface="Microsoft YaHei" pitchFamily="34" charset="-122"/>
                <a:cs typeface="+mn-cs"/>
              </a:rPr>
              <a:t>Tahap Scanning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0097" y="1055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kern="1200" dirty="0">
              <a:solidFill>
                <a:srgbClr val="080808"/>
              </a:solidFill>
              <a:latin typeface="Arial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16" name="TextBox 15">
            <a:hlinkClick r:id="rId4" action="ppaction://hlinkfile"/>
          </p:cNvPr>
          <p:cNvSpPr txBox="1"/>
          <p:nvPr/>
        </p:nvSpPr>
        <p:spPr>
          <a:xfrm>
            <a:off x="500034" y="1071546"/>
            <a:ext cx="77153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id-ID" sz="2000" b="1" kern="1200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  <a:cs typeface="+mn-cs"/>
              </a:rPr>
              <a:t>Menerima </a:t>
            </a:r>
            <a:r>
              <a:rPr lang="id-ID" sz="2000" b="1" kern="1200" dirty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  <a:cs typeface="+mn-cs"/>
              </a:rPr>
              <a:t>dan menandatangani </a:t>
            </a:r>
            <a:r>
              <a:rPr lang="id-ID" sz="2000" b="1" kern="1200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  <a:cs typeface="+mn-cs"/>
              </a:rPr>
              <a:t>bukti</a:t>
            </a:r>
            <a:r>
              <a:rPr lang="en-US" sz="2000" b="1" kern="1200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  <a:cs typeface="+mn-cs"/>
              </a:rPr>
              <a:t> </a:t>
            </a:r>
            <a:r>
              <a:rPr lang="id-ID" sz="2000" b="1" kern="1200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  <a:cs typeface="+mn-cs"/>
              </a:rPr>
              <a:t>pengiriman </a:t>
            </a:r>
            <a:r>
              <a:rPr lang="id-ID" sz="2000" b="1" kern="1200" dirty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  <a:cs typeface="+mn-cs"/>
              </a:rPr>
              <a:t>dokumen; </a:t>
            </a:r>
            <a:r>
              <a:rPr lang="en-US" sz="2000" b="1" kern="1200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  <a:cs typeface="+mn-cs"/>
              </a:rPr>
              <a:t> </a:t>
            </a: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 smtClean="0">
              <a:solidFill>
                <a:srgbClr val="6600CC"/>
              </a:solidFill>
              <a:latin typeface="Arial" pitchFamily="34" charset="0"/>
              <a:ea typeface="Microsoft YaHei" pitchFamily="34" charset="-122"/>
            </a:endParaRP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2. M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elakukan </a:t>
            </a:r>
            <a:r>
              <a:rPr lang="id-ID" sz="2000" b="1" i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scanning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 dokumen dengan menggunakan </a:t>
            </a:r>
            <a:r>
              <a:rPr lang="en-US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 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aplikasi.</a:t>
            </a:r>
            <a:endParaRPr lang="en-US" sz="2000" b="1" dirty="0" smtClean="0">
              <a:solidFill>
                <a:srgbClr val="6600CC"/>
              </a:solidFill>
              <a:latin typeface="Arial" pitchFamily="34" charset="0"/>
              <a:ea typeface="Microsoft YaHei" pitchFamily="34" charset="-122"/>
            </a:endParaRP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 smtClean="0">
              <a:solidFill>
                <a:srgbClr val="6600CC"/>
              </a:solidFill>
              <a:latin typeface="Arial" pitchFamily="34" charset="0"/>
              <a:ea typeface="Microsoft YaHei" pitchFamily="34" charset="-122"/>
            </a:endParaRP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3. 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Memberikan nama jenis dokumen pada </a:t>
            </a:r>
            <a:r>
              <a:rPr lang="id-ID" sz="2000" b="1" i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image document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  hasil perekaman  sesuai dengan format penamaan jenis  Dokumen;</a:t>
            </a:r>
            <a:endParaRPr lang="en-US" sz="2000" b="1" dirty="0" smtClean="0">
              <a:solidFill>
                <a:srgbClr val="6600CC"/>
              </a:solidFill>
              <a:latin typeface="Arial" pitchFamily="34" charset="0"/>
              <a:ea typeface="Microsoft YaHei" pitchFamily="34" charset="-122"/>
            </a:endParaRP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 smtClean="0">
              <a:solidFill>
                <a:srgbClr val="6600CC"/>
              </a:solidFill>
              <a:latin typeface="Arial" pitchFamily="34" charset="0"/>
              <a:ea typeface="Microsoft YaHei" pitchFamily="34" charset="-122"/>
            </a:endParaRP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4. 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Mengendalikan  jenis  dokumen yangTelah discan dalam formulir pengendalian; </a:t>
            </a:r>
            <a:endParaRPr lang="en-US" sz="2000" b="1" dirty="0" smtClean="0">
              <a:solidFill>
                <a:srgbClr val="6600CC"/>
              </a:solidFill>
              <a:latin typeface="Arial" pitchFamily="34" charset="0"/>
              <a:ea typeface="Microsoft YaHei" pitchFamily="34" charset="-122"/>
            </a:endParaRP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buAutoNum type="arabicPeriod" startAt="3"/>
              <a:defRPr/>
            </a:pPr>
            <a:endParaRPr lang="en-US" sz="2000" b="1" dirty="0" smtClean="0">
              <a:solidFill>
                <a:srgbClr val="6600CC"/>
              </a:solidFill>
              <a:latin typeface="Arial" pitchFamily="34" charset="0"/>
              <a:ea typeface="Microsoft YaHei" pitchFamily="34" charset="-122"/>
            </a:endParaRP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5. 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Menandatangani  formulir pengendalian;</a:t>
            </a:r>
            <a:endParaRPr lang="en-US" sz="2000" b="1" dirty="0" smtClean="0">
              <a:solidFill>
                <a:srgbClr val="6600CC"/>
              </a:solidFill>
              <a:latin typeface="Arial" pitchFamily="34" charset="0"/>
              <a:ea typeface="Microsoft YaHei" pitchFamily="34" charset="-122"/>
            </a:endParaRP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buAutoNum type="arabicPeriod" startAt="3"/>
              <a:defRPr/>
            </a:pPr>
            <a:endParaRPr lang="en-US" sz="2000" b="1" dirty="0" smtClean="0">
              <a:solidFill>
                <a:srgbClr val="6600CC"/>
              </a:solidFill>
              <a:latin typeface="Arial" pitchFamily="34" charset="0"/>
              <a:ea typeface="Microsoft YaHei" pitchFamily="34" charset="-122"/>
            </a:endParaRPr>
          </a:p>
          <a:p>
            <a:pPr marL="273050" indent="-27305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6. 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Mengembalikan dokumen yang telah di </a:t>
            </a:r>
            <a:r>
              <a:rPr lang="id-ID" sz="2000" b="1" i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scanning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 ke pengelola</a:t>
            </a:r>
            <a:r>
              <a:rPr lang="en-US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 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tata naskah; </a:t>
            </a:r>
            <a:r>
              <a:rPr lang="en-US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 </a:t>
            </a:r>
            <a:r>
              <a:rPr lang="id-ID" sz="2000" b="1" dirty="0" smtClean="0">
                <a:solidFill>
                  <a:srgbClr val="6600CC"/>
                </a:solidFill>
                <a:latin typeface="Arial" pitchFamily="34" charset="0"/>
                <a:ea typeface="Microsoft YaHei" pitchFamily="34" charset="-122"/>
              </a:rPr>
              <a:t>Dan membuat laporan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000" b="1" kern="1200" dirty="0">
              <a:solidFill>
                <a:srgbClr val="8F038F">
                  <a:lumMod val="75000"/>
                </a:srgbClr>
              </a:solidFill>
              <a:latin typeface="Arial" pitchFamily="34" charset="0"/>
              <a:ea typeface="Microsoft YaHei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3163" y="3348041"/>
            <a:ext cx="5181600" cy="863600"/>
          </a:xfrm>
        </p:spPr>
        <p:txBody>
          <a:bodyPr/>
          <a:lstStyle/>
          <a:p>
            <a:r>
              <a:rPr lang="zh-CN" altLang="en-US" dirty="0"/>
              <a:t>Thank You !!!</a:t>
            </a:r>
            <a:endParaRPr lang="id-ID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0800000">
            <a:off x="2571736" y="1357298"/>
            <a:ext cx="6259512" cy="6667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1868" y="1285860"/>
            <a:ext cx="5214974" cy="63976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kern="1200" dirty="0">
              <a:solidFill>
                <a:srgbClr val="0000FF"/>
              </a:solidFill>
              <a:latin typeface="Arial" pitchFamily="34" charset="0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kern="1200" dirty="0">
              <a:solidFill>
                <a:srgbClr val="0000FF"/>
              </a:solidFill>
              <a:latin typeface="Arial" pitchFamily="34" charset="0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d-ID" b="1" kern="1200" dirty="0" smtClean="0">
                <a:latin typeface="Arial" pitchFamily="34" charset="0"/>
                <a:cs typeface="+mn-cs"/>
              </a:rPr>
              <a:t>Menerima</a:t>
            </a:r>
            <a:r>
              <a:rPr lang="id-ID" b="1" kern="1200" dirty="0">
                <a:latin typeface="Arial" pitchFamily="34" charset="0"/>
                <a:cs typeface="+mn-cs"/>
              </a:rPr>
              <a:t>, memeriksa jumlah dokumen      kepegawaian dari petugas </a:t>
            </a:r>
            <a:r>
              <a:rPr lang="id-ID" b="1" i="1" kern="1200" dirty="0">
                <a:latin typeface="Arial" pitchFamily="34" charset="0"/>
                <a:cs typeface="+mn-cs"/>
              </a:rPr>
              <a:t>scanning</a:t>
            </a:r>
            <a:r>
              <a:rPr lang="id-ID" b="1" kern="1200" dirty="0">
                <a:latin typeface="Arial" pitchFamily="34" charset="0"/>
                <a:cs typeface="+mn-cs"/>
              </a:rPr>
              <a:t>;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kern="1200" dirty="0">
              <a:solidFill>
                <a:srgbClr val="0070C0"/>
              </a:solidFill>
              <a:latin typeface="Arial" pitchFamily="34" charset="0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i="1" kern="120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0800000">
            <a:off x="3571868" y="2285992"/>
            <a:ext cx="5286412" cy="92869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6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id-ID" kern="12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43306" y="2357430"/>
            <a:ext cx="52864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id-ID" kern="1200" dirty="0">
              <a:solidFill>
                <a:srgbClr val="0000FF"/>
              </a:solidFill>
              <a:latin typeface="Arial" pitchFamily="34" charset="0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d-ID" b="1" kern="1200" dirty="0" smtClean="0">
                <a:latin typeface="Arial" pitchFamily="34" charset="0"/>
                <a:cs typeface="+mn-cs"/>
              </a:rPr>
              <a:t>Memasukkan </a:t>
            </a:r>
            <a:r>
              <a:rPr lang="id-ID" b="1" kern="1200" dirty="0">
                <a:latin typeface="Arial" pitchFamily="34" charset="0"/>
                <a:cs typeface="+mn-cs"/>
              </a:rPr>
              <a:t>dokumen kepegawaian sesuai   dengan urutan NIP kedalam lemari/tempat penyimpanan takah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i="1" kern="120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Rectangle 8">
            <a:hlinkClick r:id="rId3" action="ppaction://hlinkfile"/>
          </p:cNvPr>
          <p:cNvSpPr>
            <a:spLocks noChangeArrowheads="1"/>
          </p:cNvSpPr>
          <p:nvPr/>
        </p:nvSpPr>
        <p:spPr bwMode="auto">
          <a:xfrm rot="10800000">
            <a:off x="3571868" y="3500435"/>
            <a:ext cx="5265730" cy="57150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6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id-ID" b="1" kern="1200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643306" y="3500438"/>
            <a:ext cx="5145080" cy="6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d-ID" kern="1200" dirty="0">
                <a:solidFill>
                  <a:srgbClr val="0000FF"/>
                </a:solidFill>
                <a:latin typeface="Arial" pitchFamily="34" charset="0"/>
                <a:cs typeface="+mn-cs"/>
              </a:rPr>
              <a:t>             </a:t>
            </a:r>
            <a:endParaRPr lang="id-ID" kern="1200" dirty="0" smtClean="0">
              <a:solidFill>
                <a:srgbClr val="0000FF"/>
              </a:solidFill>
              <a:latin typeface="Arial" pitchFamily="34" charset="0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d-ID" b="1" kern="1200" dirty="0" smtClean="0">
                <a:latin typeface="Arial" pitchFamily="34" charset="0"/>
                <a:cs typeface="+mn-cs"/>
              </a:rPr>
              <a:t>Membuat </a:t>
            </a:r>
            <a:r>
              <a:rPr lang="id-ID" b="1" kern="1200" dirty="0">
                <a:latin typeface="Arial" pitchFamily="34" charset="0"/>
                <a:cs typeface="+mn-cs"/>
              </a:rPr>
              <a:t>laporan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 i="1" kern="1200" dirty="0">
              <a:solidFill>
                <a:srgbClr val="000000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084623" y="414324"/>
            <a:ext cx="55403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200" dirty="0">
                <a:solidFill>
                  <a:srgbClr val="FFFFFF"/>
                </a:solidFill>
                <a:latin typeface="Calibri" pitchFamily="34" charset="0"/>
                <a:cs typeface="+mn-cs"/>
              </a:rPr>
              <a:t>1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571736" y="1142984"/>
            <a:ext cx="935037" cy="935038"/>
          </a:xfrm>
          <a:prstGeom prst="ellipse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600" b="1" i="1" kern="12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1</a:t>
            </a:r>
            <a:endParaRPr lang="zh-CN" altLang="en-US" sz="3600" b="1" i="1" kern="1200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571736" y="2285992"/>
            <a:ext cx="935037" cy="935037"/>
          </a:xfrm>
          <a:prstGeom prst="ellipse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600" b="1" i="1" kern="12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2</a:t>
            </a:r>
            <a:endParaRPr lang="zh-CN" altLang="en-US" sz="3600" b="1" i="1" kern="1200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571736" y="3357562"/>
            <a:ext cx="935037" cy="936625"/>
          </a:xfrm>
          <a:prstGeom prst="ellipse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3600" b="1" i="1" kern="12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3</a:t>
            </a:r>
            <a:endParaRPr lang="zh-CN" altLang="en-US" sz="3600" b="1" i="1" kern="1200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15" name="TextBox 14">
            <a:hlinkClick r:id="rId4" action="ppaction://hlinkfile"/>
          </p:cNvPr>
          <p:cNvSpPr txBox="1"/>
          <p:nvPr/>
        </p:nvSpPr>
        <p:spPr>
          <a:xfrm>
            <a:off x="1857356" y="214290"/>
            <a:ext cx="517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d-ID" sz="3600" b="1" kern="1200" dirty="0">
                <a:latin typeface="Arial" pitchFamily="34" charset="0"/>
                <a:cs typeface="+mn-cs"/>
              </a:rPr>
              <a:t>Tahap Pasca Scanning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2" grpId="0" animBg="1"/>
      <p:bldP spid="13" grpId="0" animBg="1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2928938" y="2643188"/>
            <a:ext cx="46135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5400" b="1" dirty="0">
                <a:solidFill>
                  <a:srgbClr val="3E003E"/>
                </a:solidFill>
                <a:latin typeface="Microsoft YaHei" pitchFamily="34" charset="-122"/>
                <a:ea typeface="Microsoft YaHei" pitchFamily="34" charset="-122"/>
              </a:rPr>
              <a:t>Terima Kasih</a:t>
            </a:r>
            <a:endParaRPr lang="zh-CN" altLang="en-US" sz="5400" b="1" dirty="0">
              <a:solidFill>
                <a:srgbClr val="3E003E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5363" name="图片 9" descr="小祥云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5" y="2500315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图片 11" descr="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143250"/>
            <a:ext cx="12906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1" descr="MPj043102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8229 -0.00556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4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111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9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MO7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621"/>
          <a:stretch>
            <a:fillRect/>
          </a:stretch>
        </p:blipFill>
        <p:spPr>
          <a:xfrm>
            <a:off x="5174915" y="1428736"/>
            <a:ext cx="3969085" cy="5286388"/>
          </a:xfr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4213" y="5745164"/>
            <a:ext cx="376580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r>
              <a:rPr lang="id-ID" altLang="zh-CN"/>
              <a:t>  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57166"/>
            <a:ext cx="8358246" cy="785818"/>
          </a:xfrm>
        </p:spPr>
        <p:txBody>
          <a:bodyPr/>
          <a:lstStyle/>
          <a:p>
            <a:r>
              <a:rPr lang="id-ID" altLang="en-US" sz="44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Maksud &amp; Tujuan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85720" y="1500174"/>
            <a:ext cx="47863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id-ID" altLang="en-US" sz="4000" kern="0" dirty="0" smtClean="0">
              <a:latin typeface="Broadway" pitchFamily="82" charset="0"/>
            </a:endParaRP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285720" y="1428736"/>
            <a:ext cx="5786478" cy="5286412"/>
          </a:xfrm>
          <a:prstGeom prst="flowChartAlternateProcess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0" tIns="45711" rIns="91420" bIns="45711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d-ID" sz="2600" b="1" dirty="0" smtClean="0">
                <a:solidFill>
                  <a:schemeClr val="accent2"/>
                </a:solidFill>
              </a:rPr>
              <a:t>Maksud dari Pengelolaan Dokumen &amp; Arsip Kepegawaian </a:t>
            </a:r>
          </a:p>
          <a:p>
            <a:pPr>
              <a:defRPr/>
            </a:pPr>
            <a:endParaRPr lang="id-ID" sz="26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id-ID" sz="2600" b="1" dirty="0" smtClean="0">
                <a:solidFill>
                  <a:schemeClr val="accent2"/>
                </a:solidFill>
              </a:rPr>
              <a:t>Memberikan kemudahan dalam pencarian dok</a:t>
            </a:r>
            <a:r>
              <a:rPr lang="en-US" sz="2600" b="1" dirty="0" err="1" smtClean="0">
                <a:solidFill>
                  <a:schemeClr val="accent2"/>
                </a:solidFill>
              </a:rPr>
              <a:t>umen</a:t>
            </a:r>
            <a:r>
              <a:rPr lang="en-US" sz="2600" b="1" dirty="0" smtClean="0">
                <a:solidFill>
                  <a:schemeClr val="accent2"/>
                </a:solidFill>
              </a:rPr>
              <a:t>.</a:t>
            </a:r>
            <a:endParaRPr lang="id-ID" sz="2600" b="1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id-ID" sz="26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600" b="1" dirty="0" smtClean="0">
                <a:solidFill>
                  <a:schemeClr val="accent2"/>
                </a:solidFill>
              </a:rPr>
              <a:t>E</a:t>
            </a:r>
            <a:r>
              <a:rPr lang="id-ID" sz="2600" b="1" dirty="0" smtClean="0">
                <a:solidFill>
                  <a:schemeClr val="accent2"/>
                </a:solidFill>
              </a:rPr>
              <a:t>fisiensi, efektivitas tempat, waktu</a:t>
            </a:r>
            <a:r>
              <a:rPr lang="en-US" sz="2600" b="1" dirty="0" smtClean="0">
                <a:solidFill>
                  <a:schemeClr val="accent2"/>
                </a:solidFill>
              </a:rPr>
              <a:t>, </a:t>
            </a:r>
            <a:r>
              <a:rPr lang="id-ID" sz="2600" b="1" dirty="0" smtClean="0">
                <a:solidFill>
                  <a:schemeClr val="accent2"/>
                </a:solidFill>
              </a:rPr>
              <a:t>tenaga</a:t>
            </a:r>
            <a:r>
              <a:rPr lang="en-US" sz="2600" b="1" dirty="0" smtClean="0">
                <a:solidFill>
                  <a:schemeClr val="accent2"/>
                </a:solidFill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</a:rPr>
              <a:t>dan</a:t>
            </a:r>
            <a:r>
              <a:rPr lang="en-US" sz="2600" b="1" dirty="0" smtClean="0">
                <a:solidFill>
                  <a:schemeClr val="accent2"/>
                </a:solidFill>
              </a:rPr>
              <a:t> </a:t>
            </a:r>
            <a:r>
              <a:rPr lang="en-US" sz="2600" b="1" dirty="0" err="1" smtClean="0">
                <a:solidFill>
                  <a:schemeClr val="accent2"/>
                </a:solidFill>
              </a:rPr>
              <a:t>biaya</a:t>
            </a:r>
            <a:r>
              <a:rPr lang="en-US" sz="2600" b="1" dirty="0" smtClean="0">
                <a:solidFill>
                  <a:schemeClr val="accent2"/>
                </a:solidFill>
              </a:rPr>
              <a:t>.</a:t>
            </a:r>
            <a:endParaRPr lang="id-ID" sz="2600" b="1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id-ID" sz="26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600" b="1" dirty="0" smtClean="0">
                <a:solidFill>
                  <a:schemeClr val="accent2"/>
                </a:solidFill>
              </a:rPr>
              <a:t>T</a:t>
            </a:r>
            <a:r>
              <a:rPr lang="id-ID" sz="2600" b="1" dirty="0" smtClean="0">
                <a:solidFill>
                  <a:schemeClr val="accent2"/>
                </a:solidFill>
              </a:rPr>
              <a:t>ersusunnya dokumen PNS sesuai dengan</a:t>
            </a:r>
            <a:r>
              <a:rPr lang="en-US" sz="2600" b="1" dirty="0" smtClean="0">
                <a:solidFill>
                  <a:schemeClr val="accent2"/>
                </a:solidFill>
              </a:rPr>
              <a:t> PERKA No 18 </a:t>
            </a:r>
            <a:r>
              <a:rPr lang="en-US" sz="2600" b="1" dirty="0" err="1" smtClean="0">
                <a:solidFill>
                  <a:schemeClr val="accent2"/>
                </a:solidFill>
              </a:rPr>
              <a:t>Tahun</a:t>
            </a:r>
            <a:r>
              <a:rPr lang="en-US" sz="2600" b="1" dirty="0" smtClean="0">
                <a:solidFill>
                  <a:schemeClr val="accent2"/>
                </a:solidFill>
              </a:rPr>
              <a:t> 2011.</a:t>
            </a:r>
            <a:endParaRPr lang="id-ID" sz="2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ous-titre 2"/>
          <p:cNvSpPr>
            <a:spLocks noGrp="1"/>
          </p:cNvSpPr>
          <p:nvPr>
            <p:ph type="subTitle" idx="4294967295"/>
          </p:nvPr>
        </p:nvSpPr>
        <p:spPr>
          <a:xfrm>
            <a:off x="1500167" y="285728"/>
            <a:ext cx="6186486" cy="92869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d-ID" sz="5000" b="1" dirty="0">
                <a:solidFill>
                  <a:srgbClr val="000000"/>
                </a:solidFill>
                <a:latin typeface="Berlin Sans FB Demi" pitchFamily="34" charset="0"/>
                <a:ea typeface="SimHei"/>
                <a:cs typeface="+mj-cs"/>
              </a:rPr>
              <a:t>Tujuan</a:t>
            </a:r>
            <a:endParaRPr lang="fr-CA" altLang="en-US" sz="5000" dirty="0">
              <a:solidFill>
                <a:srgbClr val="D8601E"/>
              </a:solidFill>
              <a:ea typeface="宋体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1357298"/>
            <a:ext cx="8858312" cy="361020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342829" indent="-342829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d-ID" sz="3000" b="1" kern="0" dirty="0" smtClean="0">
                <a:solidFill>
                  <a:srgbClr val="000000"/>
                </a:solidFill>
                <a:latin typeface="Arial"/>
                <a:ea typeface="Microsoft YaHei"/>
              </a:rPr>
              <a:t>Tujuan Pedoman pengelolaan Tata Naskah Kepegawaian PNS adalah :</a:t>
            </a:r>
          </a:p>
          <a:p>
            <a:pPr marL="342829" indent="-34282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d-ID" sz="3000" kern="0" dirty="0" smtClean="0">
                <a:solidFill>
                  <a:srgbClr val="000000"/>
                </a:solidFill>
                <a:latin typeface="Arial"/>
                <a:ea typeface="Microsoft YaHei"/>
              </a:rPr>
              <a:t>Pedoman bagi Instansi pusat dan daerah guna mewujudkan sistem informasi kepegawaian yang  terintegrasi secara nasional.</a:t>
            </a:r>
          </a:p>
          <a:p>
            <a:pPr marL="342829" indent="-34282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d-ID" sz="3000" kern="0" dirty="0" smtClean="0">
                <a:solidFill>
                  <a:srgbClr val="000000"/>
                </a:solidFill>
                <a:latin typeface="Arial"/>
                <a:ea typeface="Microsoft YaHei"/>
              </a:rPr>
              <a:t>Pelayanan informasi kepegawaian yang efisien dan efektif.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Box 19"/>
          <p:cNvSpPr txBox="1">
            <a:spLocks noChangeArrowheads="1"/>
          </p:cNvSpPr>
          <p:nvPr/>
        </p:nvSpPr>
        <p:spPr bwMode="auto">
          <a:xfrm>
            <a:off x="0" y="1285862"/>
            <a:ext cx="9144000" cy="110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342829" indent="-342829" algn="ctr" fontAlgn="base">
              <a:spcBef>
                <a:spcPct val="20000"/>
              </a:spcBef>
              <a:spcAft>
                <a:spcPct val="0"/>
              </a:spcAft>
            </a:pPr>
            <a:r>
              <a:rPr lang="id-ID" sz="3000" b="1" kern="0" dirty="0" smtClean="0">
                <a:latin typeface="Arial Rounded MT Bold" pitchFamily="34" charset="0"/>
                <a:ea typeface="Microsoft YaHei"/>
              </a:rPr>
              <a:t>Pedoman pengelolaan tata naskah dokumen</a:t>
            </a:r>
          </a:p>
          <a:p>
            <a:pPr marL="342829" indent="-342829" fontAlgn="base">
              <a:spcBef>
                <a:spcPct val="20000"/>
              </a:spcBef>
              <a:spcAft>
                <a:spcPct val="0"/>
              </a:spcAft>
            </a:pPr>
            <a:r>
              <a:rPr lang="id-ID" sz="3000" b="1" kern="0" dirty="0" smtClean="0">
                <a:latin typeface="Arial Rounded MT Bold" pitchFamily="34" charset="0"/>
                <a:ea typeface="Microsoft YaHei"/>
              </a:rPr>
              <a:t>Kepegawaian diatur dlm Perka BKN yg meliputi:</a:t>
            </a:r>
          </a:p>
        </p:txBody>
      </p:sp>
      <p:sp>
        <p:nvSpPr>
          <p:cNvPr id="13330" name="TextBox 3"/>
          <p:cNvSpPr txBox="1">
            <a:spLocks noChangeArrowheads="1"/>
          </p:cNvSpPr>
          <p:nvPr/>
        </p:nvSpPr>
        <p:spPr bwMode="auto">
          <a:xfrm>
            <a:off x="2500298" y="357166"/>
            <a:ext cx="62151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4400" b="1" dirty="0" smtClean="0">
                <a:solidFill>
                  <a:srgbClr val="990099"/>
                </a:solidFill>
                <a:latin typeface="Bernard MT Condensed" pitchFamily="18" charset="0"/>
              </a:rPr>
              <a:t>Ruang Lingkup</a:t>
            </a:r>
            <a:endParaRPr lang="zh-CN" altLang="en-US" sz="4400" b="1" dirty="0">
              <a:solidFill>
                <a:srgbClr val="99009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846" y="2214555"/>
            <a:ext cx="9001156" cy="2197506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342829" indent="-342829" fontAlgn="base">
              <a:spcBef>
                <a:spcPct val="20000"/>
              </a:spcBef>
              <a:spcAft>
                <a:spcPct val="0"/>
              </a:spcAft>
            </a:pPr>
            <a:endParaRPr lang="id-ID" sz="2800" b="1" kern="0" dirty="0" smtClean="0">
              <a:solidFill>
                <a:srgbClr val="00B050"/>
              </a:solidFill>
              <a:latin typeface="Arial Rounded MT Bold" pitchFamily="34" charset="0"/>
              <a:ea typeface="Microsoft YaHei"/>
            </a:endParaRPr>
          </a:p>
          <a:p>
            <a:pPr marL="342829" indent="-342829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d-ID" sz="3200" b="1" kern="0" dirty="0" smtClean="0">
                <a:latin typeface="Arial Rounded MT Bold" pitchFamily="34" charset="0"/>
                <a:ea typeface="Microsoft YaHei"/>
              </a:rPr>
              <a:t>Pengelolaan tata naskah dokumen Fisik</a:t>
            </a:r>
          </a:p>
          <a:p>
            <a:pPr marL="342829" indent="-342829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id-ID" sz="3200" b="1" kern="0" dirty="0" smtClean="0">
                <a:latin typeface="Arial Rounded MT Bold" pitchFamily="34" charset="0"/>
                <a:ea typeface="Microsoft YaHei"/>
              </a:rPr>
              <a:t>Pengelolaan tata naskah image document</a:t>
            </a:r>
            <a:r>
              <a:rPr lang="en-US" sz="3200" b="1" kern="0" dirty="0" smtClean="0">
                <a:latin typeface="Arial Rounded MT Bold" pitchFamily="34" charset="0"/>
                <a:ea typeface="Microsoft YaHei"/>
              </a:rPr>
              <a:t> (</a:t>
            </a:r>
            <a:r>
              <a:rPr lang="en-US" sz="3200" b="1" kern="0" dirty="0" err="1" smtClean="0">
                <a:latin typeface="Arial Rounded MT Bold" pitchFamily="34" charset="0"/>
                <a:ea typeface="Microsoft YaHei"/>
              </a:rPr>
              <a:t>elektronik</a:t>
            </a:r>
            <a:r>
              <a:rPr lang="en-US" sz="3200" b="1" kern="0" dirty="0" smtClean="0">
                <a:latin typeface="Arial Rounded MT Bold" pitchFamily="34" charset="0"/>
                <a:ea typeface="Microsoft YaHei"/>
              </a:rPr>
              <a:t>)</a:t>
            </a:r>
            <a:endParaRPr lang="id-ID" sz="3200" b="1" kern="0" dirty="0">
              <a:latin typeface="Arial Rounded MT Bold" pitchFamily="34" charset="0"/>
              <a:ea typeface="Microsoft YaHei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9144000" cy="762000"/>
          </a:xfrm>
        </p:spPr>
        <p:txBody>
          <a:bodyPr/>
          <a:lstStyle/>
          <a:p>
            <a:r>
              <a:rPr lang="id-ID" dirty="0" smtClean="0">
                <a:solidFill>
                  <a:srgbClr val="990099"/>
                </a:solidFill>
              </a:rPr>
              <a:t>PENGERTIAN</a:t>
            </a:r>
            <a:endParaRPr lang="id-ID" dirty="0">
              <a:solidFill>
                <a:srgbClr val="990099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000108"/>
            <a:ext cx="8429684" cy="571504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 smtClean="0">
                <a:latin typeface="Arial" pitchFamily="34" charset="0"/>
                <a:cs typeface="Arial" pitchFamily="34" charset="0"/>
              </a:rPr>
              <a:t>NIP adalah nomor yang diberikan kepada PNS sebagai identitas yang memuat tahun, bulan tanggal lahir , tahun dan bulan pengangkatan pertama sebagai CPNS/PNS,  jenis kelamin &amp; nomor urut.</a:t>
            </a:r>
          </a:p>
          <a:p>
            <a:pPr algn="just"/>
            <a:endParaRPr lang="id-ID" sz="2400" b="1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id-ID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ARSIP adalah rekaman kegiatan atau peristiwa dalam b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erbagai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id-ID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gn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400" b="1" dirty="0" smtClean="0">
              <a:solidFill>
                <a:schemeClr val="accent5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teknologi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komunikasi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dibuat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diterima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lembaga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pemerintahan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daerah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lembaga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politik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organisasi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kemasyarakatan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perseorangan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id-ID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elaksanaan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kehidupan</a:t>
            </a:r>
            <a:r>
              <a:rPr lang="id-ID" sz="2400" b="1" dirty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bermasyarakat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id-ID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berbangsa</a:t>
            </a:r>
          </a:p>
          <a:p>
            <a:pPr algn="l"/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bernegara</a:t>
            </a:r>
            <a:r>
              <a:rPr lang="id-ID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  (UU No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sz="2400" b="1" dirty="0" smtClean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43 Th 2009).</a:t>
            </a:r>
          </a:p>
          <a:p>
            <a:pPr algn="just">
              <a:buFont typeface="Wingdings" pitchFamily="2" charset="2"/>
              <a:buChar char="v"/>
            </a:pP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357166"/>
            <a:ext cx="8696356" cy="627223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endParaRPr lang="id-ID" sz="2400" dirty="0" smtClean="0"/>
          </a:p>
          <a:p>
            <a:pPr algn="just">
              <a:buFont typeface="Wingdings" pitchFamily="2" charset="2"/>
              <a:buChar char="v"/>
            </a:pPr>
            <a:r>
              <a:rPr lang="id-ID" sz="2400" dirty="0" smtClean="0"/>
              <a:t> </a:t>
            </a:r>
            <a:r>
              <a:rPr lang="id-ID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DOKUMEN KEPEGAWAIAN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Surat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Keputusan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dibidang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Kepegawaian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dikeluarkan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oleh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Pejabat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berwenang</a:t>
            </a:r>
            <a:r>
              <a:rPr lang="id-ID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id-ID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d-ID" sz="24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ARSIP KEPEGAWAIAN </a:t>
            </a:r>
            <a:r>
              <a:rPr lang="id-ID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dalah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kumpulan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surat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surat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keputusan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dibidang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kepegawaian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dikeluarkan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oleh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pejabat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berwenang</a:t>
            </a:r>
            <a:r>
              <a:rPr lang="id-ID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disimpan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susunan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teratur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tertib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24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ehingga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ditemukan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dipergunakan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apabila</a:t>
            </a:r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diperluka</a:t>
            </a:r>
            <a:r>
              <a:rPr lang="id-ID" sz="24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n.</a:t>
            </a:r>
          </a:p>
          <a:p>
            <a:pPr algn="just"/>
            <a:endParaRPr lang="id-ID" sz="24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d-ID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TATA NASKAH KEPEGAWAIAN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sist</a:t>
            </a: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penyimpanan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pemeliharaan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surat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surat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keputusan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dibidang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kepegawaian</a:t>
            </a: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dikeluarkan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pejabat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berwenang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disusun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teratur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tertib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terus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menerus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media yang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ditetapkan</a:t>
            </a:r>
            <a:r>
              <a:rPr lang="id-ID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id-ID" sz="24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id-ID" sz="24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id-ID" sz="2400" dirty="0" smtClean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id-ID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id-ID" sz="2400" dirty="0" smtClean="0"/>
          </a:p>
          <a:p>
            <a:pPr algn="just">
              <a:buFont typeface="Wingdings" pitchFamily="2" charset="2"/>
              <a:buChar char="v"/>
            </a:pPr>
            <a:endParaRPr lang="id-ID" sz="2400" dirty="0"/>
          </a:p>
          <a:p>
            <a:pPr algn="just"/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1850401" y="4336296"/>
            <a:ext cx="6544800" cy="842488"/>
          </a:xfrm>
          <a:prstGeom prst="roundRect">
            <a:avLst>
              <a:gd name="adj" fmla="val 11741"/>
            </a:avLst>
          </a:prstGeom>
          <a:ln>
            <a:solidFill>
              <a:srgbClr val="FFCCF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23" tIns="40811" rIns="81623" bIns="40811" anchor="ctr"/>
          <a:lstStyle/>
          <a:p>
            <a:pPr algn="ctr" defTabSz="829280" eaLnBrk="0">
              <a:defRPr/>
            </a:pPr>
            <a:endParaRPr lang="id-ID" sz="2200" b="1" dirty="0">
              <a:solidFill>
                <a:srgbClr val="000000"/>
              </a:solidFill>
            </a:endParaRPr>
          </a:p>
          <a:p>
            <a:pPr algn="ctr" defTabSz="829280" eaLnBrk="0">
              <a:defRPr/>
            </a:pPr>
            <a:r>
              <a:rPr lang="id-ID" sz="2500" b="1" dirty="0">
                <a:solidFill>
                  <a:srgbClr val="CC3399"/>
                </a:solidFill>
              </a:rPr>
              <a:t>Prosedur Pemeliharaan Tata Naskah</a:t>
            </a:r>
          </a:p>
          <a:p>
            <a:pPr algn="ctr" defTabSz="829280" eaLnBrk="0">
              <a:defRPr/>
            </a:pPr>
            <a:r>
              <a:rPr lang="id-ID" sz="2500" b="1" dirty="0">
                <a:solidFill>
                  <a:srgbClr val="CC3399"/>
                </a:solidFill>
              </a:rPr>
              <a:t> Kepegawaian PNS</a:t>
            </a:r>
            <a:endParaRPr lang="en-US" sz="2500" b="1" dirty="0">
              <a:solidFill>
                <a:srgbClr val="CC3399"/>
              </a:solidFill>
            </a:endParaRPr>
          </a:p>
          <a:p>
            <a:pPr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</a:tabLst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1850400" y="1419989"/>
            <a:ext cx="6547680" cy="825207"/>
          </a:xfrm>
          <a:prstGeom prst="roundRect">
            <a:avLst>
              <a:gd name="adj" fmla="val 11741"/>
            </a:avLst>
          </a:prstGeom>
          <a:solidFill>
            <a:srgbClr val="984B99"/>
          </a:solidFill>
          <a:ln w="9525">
            <a:noFill/>
            <a:round/>
            <a:headEnd/>
            <a:tailEnd/>
          </a:ln>
        </p:spPr>
        <p:txBody>
          <a:bodyPr lIns="89785" tIns="48973" rIns="89785" bIns="48973" anchor="ctr"/>
          <a:lstStyle/>
          <a:p>
            <a:pPr algn="ctr" eaLnBrk="0"/>
            <a:r>
              <a:rPr lang="id-ID" sz="2500" b="1" dirty="0">
                <a:solidFill>
                  <a:schemeClr val="bg1"/>
                </a:solidFill>
              </a:rPr>
              <a:t>Jenis Dokumen Yang Disimpan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1850400" y="3364193"/>
            <a:ext cx="6547680" cy="846809"/>
          </a:xfrm>
          <a:prstGeom prst="roundRect">
            <a:avLst>
              <a:gd name="adj" fmla="val 11741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lIns="89785" tIns="48973" rIns="89785" bIns="48973" anchor="ctr"/>
          <a:lstStyle/>
          <a:p>
            <a:pPr algn="ctr" defTabSz="829280" eaLnBrk="0">
              <a:defRPr/>
            </a:pPr>
            <a:endParaRPr lang="id-ID" sz="2500" b="1" dirty="0">
              <a:solidFill>
                <a:srgbClr val="000000"/>
              </a:solidFill>
              <a:latin typeface="Arial"/>
            </a:endParaRPr>
          </a:p>
          <a:p>
            <a:pPr algn="ctr" defTabSz="829280" eaLnBrk="0">
              <a:defRPr/>
            </a:pPr>
            <a:r>
              <a:rPr lang="id-ID" sz="2500" b="1" dirty="0">
                <a:solidFill>
                  <a:srgbClr val="773368"/>
                </a:solidFill>
                <a:latin typeface="Arial"/>
              </a:rPr>
              <a:t>Prosedur Penyimpanan Tata Naskah </a:t>
            </a:r>
          </a:p>
          <a:p>
            <a:pPr algn="ctr" defTabSz="829280" eaLnBrk="0">
              <a:defRPr/>
            </a:pPr>
            <a:r>
              <a:rPr lang="id-ID" sz="2500" b="1" dirty="0">
                <a:solidFill>
                  <a:srgbClr val="773368"/>
                </a:solidFill>
                <a:latin typeface="Arial"/>
              </a:rPr>
              <a:t>Kepegawaian PNS</a:t>
            </a:r>
            <a:endParaRPr lang="en-US" sz="2500" b="1" dirty="0">
              <a:solidFill>
                <a:srgbClr val="773368"/>
              </a:solidFill>
              <a:latin typeface="Arial"/>
            </a:endParaRPr>
          </a:p>
          <a:p>
            <a:pPr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</a:tabLst>
              <a:defRPr/>
            </a:pPr>
            <a:endParaRPr lang="en-US" sz="2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14282" y="131055"/>
            <a:ext cx="8375320" cy="12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3" tIns="40811" rIns="81623" bIns="40811">
            <a:spAutoFit/>
          </a:bodyPr>
          <a:lstStyle/>
          <a:p>
            <a:pPr algn="ctr">
              <a:lnSpc>
                <a:spcPct val="118000"/>
              </a:lnSpc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id-ID" sz="3300" dirty="0">
                <a:latin typeface="Bernard MT Condensed" pitchFamily="18" charset="0"/>
              </a:rPr>
              <a:t>PROSEDUR  PELAKSANAAN</a:t>
            </a:r>
            <a:br>
              <a:rPr lang="id-ID" sz="3300" dirty="0">
                <a:latin typeface="Bernard MT Condensed" pitchFamily="18" charset="0"/>
              </a:rPr>
            </a:br>
            <a:r>
              <a:rPr lang="id-ID" sz="3300" dirty="0">
                <a:latin typeface="Bernard MT Condensed" pitchFamily="18" charset="0"/>
              </a:rPr>
              <a:t>Pengelolaan  Tata  Naskah </a:t>
            </a:r>
            <a:r>
              <a:rPr lang="en-US" sz="3300" dirty="0" err="1" smtClean="0">
                <a:latin typeface="Bernard MT Condensed" pitchFamily="18" charset="0"/>
              </a:rPr>
              <a:t>Kepegawaian</a:t>
            </a:r>
            <a:r>
              <a:rPr lang="en-US" sz="3300" dirty="0" smtClean="0">
                <a:latin typeface="Bernard MT Condensed" pitchFamily="18" charset="0"/>
              </a:rPr>
              <a:t> </a:t>
            </a:r>
            <a:r>
              <a:rPr lang="id-ID" sz="3300" dirty="0" smtClean="0">
                <a:latin typeface="Bernard MT Condensed" pitchFamily="18" charset="0"/>
              </a:rPr>
              <a:t> </a:t>
            </a:r>
            <a:r>
              <a:rPr lang="en-US" sz="3300" dirty="0" smtClean="0">
                <a:latin typeface="Bernard MT Condensed" pitchFamily="18" charset="0"/>
              </a:rPr>
              <a:t>PNS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748800" y="4336298"/>
            <a:ext cx="842400" cy="829527"/>
          </a:xfrm>
          <a:prstGeom prst="roundRect">
            <a:avLst>
              <a:gd name="adj" fmla="val 16667"/>
            </a:avLst>
          </a:prstGeom>
          <a:ln>
            <a:solidFill>
              <a:srgbClr val="FFCCF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23" tIns="40811" rIns="81623" bIns="40811" anchor="ctr"/>
          <a:lstStyle/>
          <a:p>
            <a:pPr algn="ctr">
              <a:lnSpc>
                <a:spcPct val="118000"/>
              </a:lnSpc>
              <a:tabLst>
                <a:tab pos="656514" algn="l"/>
              </a:tabLst>
              <a:defRPr/>
            </a:pPr>
            <a:r>
              <a:rPr lang="id-ID" sz="2900" dirty="0">
                <a:solidFill>
                  <a:srgbClr val="CC3399"/>
                </a:solidFill>
                <a:latin typeface="Arial Black" pitchFamily="34" charset="0"/>
              </a:rPr>
              <a:t>4</a:t>
            </a:r>
            <a:endParaRPr lang="en-US" sz="2900" dirty="0">
              <a:solidFill>
                <a:srgbClr val="CC3399"/>
              </a:solidFill>
              <a:latin typeface="Arial Black" pitchFamily="34" charset="0"/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748800" y="1419991"/>
            <a:ext cx="842400" cy="842489"/>
          </a:xfrm>
          <a:prstGeom prst="roundRect">
            <a:avLst>
              <a:gd name="adj" fmla="val 16667"/>
            </a:avLst>
          </a:prstGeom>
          <a:solidFill>
            <a:srgbClr val="984B99"/>
          </a:solidFill>
          <a:ln w="9525">
            <a:noFill/>
            <a:round/>
            <a:headEnd/>
            <a:tailEnd/>
          </a:ln>
        </p:spPr>
        <p:txBody>
          <a:bodyPr lIns="89785" tIns="48973" rIns="89785" bIns="48973" anchor="ctr"/>
          <a:lstStyle/>
          <a:p>
            <a:pPr algn="ctr">
              <a:lnSpc>
                <a:spcPct val="118000"/>
              </a:lnSpc>
              <a:tabLst>
                <a:tab pos="656514" algn="l"/>
              </a:tabLst>
            </a:pPr>
            <a:r>
              <a:rPr lang="id-ID" sz="2900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en-US" sz="29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748800" y="3364193"/>
            <a:ext cx="842400" cy="865531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lIns="89785" tIns="48973" rIns="89785" bIns="48973" anchor="ctr"/>
          <a:lstStyle/>
          <a:p>
            <a:pPr algn="ctr">
              <a:lnSpc>
                <a:spcPct val="118000"/>
              </a:lnSpc>
              <a:tabLst>
                <a:tab pos="656514" algn="l"/>
              </a:tabLst>
            </a:pPr>
            <a:r>
              <a:rPr lang="en-US" sz="2900" dirty="0">
                <a:solidFill>
                  <a:srgbClr val="773368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1850401" y="2392092"/>
            <a:ext cx="6544800" cy="842488"/>
          </a:xfrm>
          <a:prstGeom prst="roundRect">
            <a:avLst>
              <a:gd name="adj" fmla="val 11741"/>
            </a:avLst>
          </a:prstGeom>
          <a:ln>
            <a:solidFill>
              <a:srgbClr val="FFCCF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23" tIns="40811" rIns="81623" bIns="40811" anchor="ctr"/>
          <a:lstStyle/>
          <a:p>
            <a:pPr algn="ctr" defTabSz="829280" eaLnBrk="0">
              <a:defRPr/>
            </a:pPr>
            <a:r>
              <a:rPr lang="id-ID" sz="2500" b="1" dirty="0" smtClean="0">
                <a:solidFill>
                  <a:srgbClr val="CC3399"/>
                </a:solidFill>
              </a:rPr>
              <a:t>Prosedur </a:t>
            </a:r>
            <a:r>
              <a:rPr lang="id-ID" sz="2500" b="1" dirty="0">
                <a:solidFill>
                  <a:srgbClr val="CC3399"/>
                </a:solidFill>
              </a:rPr>
              <a:t>Pencatatan Dokumen </a:t>
            </a:r>
          </a:p>
          <a:p>
            <a:pPr algn="ctr" defTabSz="829280" eaLnBrk="0">
              <a:defRPr/>
            </a:pPr>
            <a:r>
              <a:rPr lang="id-ID" sz="2500" b="1" dirty="0">
                <a:solidFill>
                  <a:srgbClr val="CC3399"/>
                </a:solidFill>
              </a:rPr>
              <a:t>Kepegawaian PNS</a:t>
            </a:r>
            <a:endParaRPr lang="en-US" sz="2500" b="1" dirty="0">
              <a:solidFill>
                <a:srgbClr val="CC3399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748800" y="2392093"/>
            <a:ext cx="842400" cy="829527"/>
          </a:xfrm>
          <a:prstGeom prst="roundRect">
            <a:avLst>
              <a:gd name="adj" fmla="val 16667"/>
            </a:avLst>
          </a:prstGeom>
          <a:ln>
            <a:solidFill>
              <a:srgbClr val="FFCCF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1623" tIns="40811" rIns="81623" bIns="40811" anchor="ctr"/>
          <a:lstStyle/>
          <a:p>
            <a:pPr algn="ctr">
              <a:lnSpc>
                <a:spcPct val="118000"/>
              </a:lnSpc>
              <a:tabLst>
                <a:tab pos="656514" algn="l"/>
              </a:tabLst>
              <a:defRPr/>
            </a:pPr>
            <a:r>
              <a:rPr lang="id-ID" sz="2900" dirty="0">
                <a:solidFill>
                  <a:srgbClr val="CC3399"/>
                </a:solidFill>
                <a:latin typeface="Arial Black" pitchFamily="34" charset="0"/>
              </a:rPr>
              <a:t>2</a:t>
            </a:r>
            <a:endParaRPr lang="en-US" sz="2900" dirty="0">
              <a:solidFill>
                <a:srgbClr val="CC3399"/>
              </a:solidFill>
              <a:latin typeface="Arial Black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850400" y="5373205"/>
            <a:ext cx="6480000" cy="842488"/>
          </a:xfrm>
          <a:prstGeom prst="roundRect">
            <a:avLst>
              <a:gd name="adj" fmla="val 11741"/>
            </a:avLst>
          </a:prstGeom>
          <a:solidFill>
            <a:srgbClr val="984B99"/>
          </a:solidFill>
          <a:ln w="9525">
            <a:noFill/>
            <a:round/>
            <a:headEnd/>
            <a:tailEnd/>
          </a:ln>
        </p:spPr>
        <p:txBody>
          <a:bodyPr lIns="89785" tIns="48973" rIns="89785" bIns="48973" anchor="ctr"/>
          <a:lstStyle/>
          <a:p>
            <a:pPr algn="ctr" eaLnBrk="0"/>
            <a:endParaRPr lang="id-ID" sz="2500" b="1" dirty="0">
              <a:solidFill>
                <a:schemeClr val="tx2"/>
              </a:solidFill>
            </a:endParaRPr>
          </a:p>
          <a:p>
            <a:pPr algn="ctr" eaLnBrk="0"/>
            <a:r>
              <a:rPr lang="id-ID" sz="2500" b="1" dirty="0">
                <a:solidFill>
                  <a:schemeClr val="bg1"/>
                </a:solidFill>
              </a:rPr>
              <a:t>Prosedur Pelayanan Informasi </a:t>
            </a:r>
            <a:r>
              <a:rPr lang="en-US" sz="2500" b="1" dirty="0" err="1" smtClean="0">
                <a:solidFill>
                  <a:schemeClr val="bg1"/>
                </a:solidFill>
              </a:rPr>
              <a:t>tata</a:t>
            </a:r>
            <a:r>
              <a:rPr lang="en-US" sz="2500" b="1" dirty="0" smtClean="0">
                <a:solidFill>
                  <a:schemeClr val="bg1"/>
                </a:solidFill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</a:rPr>
              <a:t>naskah</a:t>
            </a:r>
            <a:r>
              <a:rPr lang="en-US" sz="2500" b="1" dirty="0" smtClean="0">
                <a:solidFill>
                  <a:schemeClr val="bg1"/>
                </a:solidFill>
              </a:rPr>
              <a:t> </a:t>
            </a:r>
            <a:r>
              <a:rPr lang="id-ID" sz="2500" b="1" dirty="0" smtClean="0">
                <a:solidFill>
                  <a:schemeClr val="bg1"/>
                </a:solidFill>
              </a:rPr>
              <a:t>Kepegawaian </a:t>
            </a:r>
            <a:r>
              <a:rPr lang="id-ID" sz="2500" b="1" dirty="0">
                <a:solidFill>
                  <a:schemeClr val="bg1"/>
                </a:solidFill>
              </a:rPr>
              <a:t>PNS</a:t>
            </a:r>
          </a:p>
          <a:p>
            <a:pPr algn="ctr" eaLnBrk="0"/>
            <a:endParaRPr lang="id-ID" sz="2500" b="1" dirty="0">
              <a:solidFill>
                <a:schemeClr val="tx2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84003" y="5373205"/>
            <a:ext cx="907200" cy="842488"/>
          </a:xfrm>
          <a:prstGeom prst="roundRect">
            <a:avLst>
              <a:gd name="adj" fmla="val 16667"/>
            </a:avLst>
          </a:prstGeom>
          <a:solidFill>
            <a:srgbClr val="984B99"/>
          </a:solidFill>
          <a:ln w="9525">
            <a:noFill/>
            <a:round/>
            <a:headEnd/>
            <a:tailEnd/>
          </a:ln>
        </p:spPr>
        <p:txBody>
          <a:bodyPr lIns="89785" tIns="48973" rIns="89785" bIns="48973" anchor="ctr"/>
          <a:lstStyle/>
          <a:p>
            <a:pPr algn="ctr">
              <a:lnSpc>
                <a:spcPct val="118000"/>
              </a:lnSpc>
              <a:tabLst>
                <a:tab pos="656514" algn="l"/>
              </a:tabLst>
            </a:pPr>
            <a:r>
              <a:rPr lang="id-ID" sz="2900" dirty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en-US" sz="29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/>
      <p:bldP spid="5123" grpId="1" animBg="1"/>
      <p:bldP spid="5124" grpId="0" animBg="1"/>
      <p:bldP spid="5125" grpId="0" build="allAtOnce"/>
      <p:bldP spid="5126" grpId="0" animBg="1"/>
      <p:bldP spid="5127" grpId="0" animBg="1"/>
      <p:bldP spid="512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enis dokum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75818" cy="6643710"/>
          </a:xfr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43240" y="0"/>
            <a:ext cx="57864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id-ID" altLang="zh-CN" sz="4400" dirty="0" smtClean="0">
                <a:solidFill>
                  <a:srgbClr val="0000FF"/>
                </a:solidFill>
                <a:latin typeface="Bernard MT Condensed" pitchFamily="18" charset="0"/>
              </a:rPr>
              <a:t>JENIS DOKUMEN</a:t>
            </a:r>
            <a:endParaRPr lang="zh-CN" altLang="en-US" sz="4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143240" y="785794"/>
            <a:ext cx="5786478" cy="612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marL="787400" indent="-514350">
              <a:buFont typeface="+mj-lt"/>
              <a:buAutoNum type="arabicPeriod"/>
              <a:defRPr/>
            </a:pPr>
            <a:r>
              <a:rPr lang="id-ID" sz="2800" b="1" dirty="0" smtClean="0">
                <a:solidFill>
                  <a:srgbClr val="FF66CC"/>
                </a:solidFill>
              </a:rPr>
              <a:t>Kartu Pendaftara</a:t>
            </a:r>
            <a:r>
              <a:rPr lang="en-US" sz="2800" b="1" dirty="0" smtClean="0">
                <a:solidFill>
                  <a:srgbClr val="FF66CC"/>
                </a:solidFill>
              </a:rPr>
              <a:t>n</a:t>
            </a:r>
            <a:r>
              <a:rPr lang="id-ID" sz="2800" b="1" dirty="0" smtClean="0">
                <a:solidFill>
                  <a:srgbClr val="FF66CC"/>
                </a:solidFill>
              </a:rPr>
              <a:t> Ulang Pegawai Negeri Sipil (KARDAF) Tahun 1974.</a:t>
            </a:r>
            <a:endParaRPr lang="en-US" sz="2800" b="1" dirty="0" smtClean="0">
              <a:solidFill>
                <a:srgbClr val="FF66CC"/>
              </a:solidFill>
            </a:endParaRPr>
          </a:p>
          <a:p>
            <a:pPr marL="787400" indent="-514350">
              <a:buFont typeface="+mj-lt"/>
              <a:buAutoNum type="arabicPeriod"/>
              <a:defRPr/>
            </a:pPr>
            <a:r>
              <a:rPr lang="id-ID" sz="2800" b="1" dirty="0" smtClean="0">
                <a:solidFill>
                  <a:srgbClr val="993366"/>
                </a:solidFill>
              </a:rPr>
              <a:t>Dokumen Kepegawaian Perorangan (DKP).</a:t>
            </a:r>
            <a:endParaRPr lang="en-US" sz="2800" b="1" dirty="0" smtClean="0">
              <a:solidFill>
                <a:srgbClr val="993366"/>
              </a:solidFill>
            </a:endParaRPr>
          </a:p>
          <a:p>
            <a:pPr marL="787400" indent="-514350">
              <a:buFont typeface="+mj-lt"/>
              <a:buAutoNum type="arabicPeriod"/>
              <a:defRPr/>
            </a:pPr>
            <a:r>
              <a:rPr lang="id-ID" sz="2800" b="1" dirty="0" smtClean="0">
                <a:solidFill>
                  <a:srgbClr val="800080"/>
                </a:solidFill>
              </a:rPr>
              <a:t>Nota Persetujuan / Penetapan NIP Kepala BKN</a:t>
            </a:r>
            <a:endParaRPr lang="en-US" sz="2800" b="1" dirty="0" smtClean="0">
              <a:solidFill>
                <a:srgbClr val="800080"/>
              </a:solidFill>
            </a:endParaRPr>
          </a:p>
          <a:p>
            <a:pPr marL="787400" indent="-514350">
              <a:buFont typeface="+mj-lt"/>
              <a:buAutoNum type="arabicPeriod"/>
              <a:defRPr/>
            </a:pPr>
            <a:r>
              <a:rPr lang="id-ID" sz="2800" b="1" dirty="0" smtClean="0">
                <a:solidFill>
                  <a:srgbClr val="CC0099"/>
                </a:solidFill>
              </a:rPr>
              <a:t>SK Pengangkatan CPNS sebagai Realisasi dari Nota Persetujuan Ka. BKN yg diterbitkan oleh instansi.</a:t>
            </a:r>
            <a:endParaRPr lang="en-US" sz="2800" b="1" dirty="0" smtClean="0">
              <a:solidFill>
                <a:srgbClr val="CC0099"/>
              </a:solidFill>
            </a:endParaRPr>
          </a:p>
          <a:p>
            <a:pPr marL="787400" indent="-514350">
              <a:buFont typeface="+mj-lt"/>
              <a:buAutoNum type="arabicPeriod"/>
              <a:defRPr/>
            </a:pPr>
            <a:r>
              <a:rPr lang="id-ID" sz="2800" b="1" dirty="0" smtClean="0">
                <a:solidFill>
                  <a:srgbClr val="C00000"/>
                </a:solidFill>
              </a:rPr>
              <a:t>Surat Keputusan Pengangkatan CPNS menjadi PNS</a:t>
            </a:r>
            <a:r>
              <a:rPr lang="id-ID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787400" indent="-514350">
              <a:buFont typeface="+mj-lt"/>
              <a:buAutoNum type="arabicPeriod"/>
              <a:defRPr/>
            </a:pPr>
            <a:r>
              <a:rPr lang="id-ID" sz="2800" b="1" dirty="0" smtClean="0">
                <a:solidFill>
                  <a:srgbClr val="FF0000"/>
                </a:solidFill>
              </a:rPr>
              <a:t>dll </a:t>
            </a:r>
            <a:endParaRPr lang="id-ID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Press Conference China">
  <a:themeElements>
    <a:clrScheme name="">
      <a:dk1>
        <a:srgbClr val="000000"/>
      </a:dk1>
      <a:lt1>
        <a:srgbClr val="00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s Conference China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Press Conference Ch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 Conference Chin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 Conference Chin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 Conference Chin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 Conference Chi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 Conference Chi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 Conference Chi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onference_3">
  <a:themeElements>
    <a:clrScheme name="1_Conference_3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1_Conference_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lnDef>
  </a:objectDefaults>
  <a:extraClrSchemeLst>
    <a:extraClrScheme>
      <a:clrScheme name="1_Conference_3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3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3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ffice 主题​​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​​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主题​​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​​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演示设计">
  <a:themeElements>
    <a:clrScheme name="演示设计 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2B2B2"/>
      </a:accent1>
      <a:accent2>
        <a:srgbClr val="5F5F5F"/>
      </a:accent2>
      <a:accent3>
        <a:srgbClr val="FFFFFF"/>
      </a:accent3>
      <a:accent4>
        <a:srgbClr val="000000"/>
      </a:accent4>
      <a:accent5>
        <a:srgbClr val="D5D5D5"/>
      </a:accent5>
      <a:accent6>
        <a:srgbClr val="555555"/>
      </a:accent6>
      <a:hlink>
        <a:srgbClr val="1C1C1C"/>
      </a:hlink>
      <a:folHlink>
        <a:srgbClr val="DDDDDD"/>
      </a:folHlink>
    </a:clrScheme>
    <a:fontScheme name="演示设计">
      <a:majorFont>
        <a:latin typeface="Arial"/>
        <a:ea typeface="SimHei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教育界简报一">
  <a:themeElements>
    <a:clrScheme name="教育界简报一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教育界简报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教育界简报一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育界简报一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育界简报一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育界简报一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育界简报一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育界简报一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140">
  <a:themeElements>
    <a:clrScheme name="14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SimHei"/>
        <a:cs typeface=""/>
      </a:majorFont>
      <a:minorFont>
        <a:latin typeface="Calibri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幼圆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0">
  <a:themeElements>
    <a:clrScheme name="14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1037</Words>
  <Application>Microsoft Office PowerPoint</Application>
  <PresentationFormat>On-screen Show (4:3)</PresentationFormat>
  <Paragraphs>221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Press Conference China</vt:lpstr>
      <vt:lpstr>自定义设计方案</vt:lpstr>
      <vt:lpstr>Office 主题​​</vt:lpstr>
      <vt:lpstr>2_默认设计模板</vt:lpstr>
      <vt:lpstr>Office Theme</vt:lpstr>
      <vt:lpstr>4_默认设计模板</vt:lpstr>
      <vt:lpstr>140</vt:lpstr>
      <vt:lpstr>5_Office 主题</vt:lpstr>
      <vt:lpstr>6_Office 主题</vt:lpstr>
      <vt:lpstr>1_Conference_3</vt:lpstr>
      <vt:lpstr>3_Office 主题​​</vt:lpstr>
      <vt:lpstr>1_Office 主题​​</vt:lpstr>
      <vt:lpstr>演示设计</vt:lpstr>
      <vt:lpstr>4_Office 主题</vt:lpstr>
      <vt:lpstr>默认设计模板</vt:lpstr>
      <vt:lpstr>教育界简报一</vt:lpstr>
      <vt:lpstr>1_140</vt:lpstr>
      <vt:lpstr>1_Office 主题</vt:lpstr>
      <vt:lpstr>1_Office Theme</vt:lpstr>
      <vt:lpstr>2_Office Theme</vt:lpstr>
      <vt:lpstr>Document</vt:lpstr>
      <vt:lpstr>Pedoman Pengelolaan Tata Naskah Kepegawaian PNS</vt:lpstr>
      <vt:lpstr>Latar Belakang</vt:lpstr>
      <vt:lpstr>PowerPoint Presentation</vt:lpstr>
      <vt:lpstr>PowerPoint Presentation</vt:lpstr>
      <vt:lpstr>PowerPoint Presentation</vt:lpstr>
      <vt:lpstr>PENGERTIAN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Peraturan Kepala BKN  tentang Nomor Identitas PNS Nomor : 22 tahun 2007 Tanggal : 28 Maret 2007</vt:lpstr>
      <vt:lpstr> Penyusunan Tata Naskah sesuai dengan Urutan NIP  diatur sebagai berikut  : </vt:lpstr>
      <vt:lpstr>PowerPoint Presentation</vt:lpstr>
      <vt:lpstr>PowerPoint Presentation</vt:lpstr>
      <vt:lpstr>PowerPoint Presentation</vt:lpstr>
      <vt:lpstr>Tahapan Kegiatan Scanning  Dokumen Kepegawaian</vt:lpstr>
      <vt:lpstr>PowerPoint Presentation</vt:lpstr>
      <vt:lpstr>PowerPoint Presentation</vt:lpstr>
      <vt:lpstr>Thank You 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293</cp:revision>
  <cp:lastPrinted>2019-10-11T06:28:25Z</cp:lastPrinted>
  <dcterms:created xsi:type="dcterms:W3CDTF">2013-04-28T15:00:24Z</dcterms:created>
  <dcterms:modified xsi:type="dcterms:W3CDTF">2019-10-15T11:43:05Z</dcterms:modified>
</cp:coreProperties>
</file>